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80" r:id="rId4"/>
    <p:sldId id="281" r:id="rId5"/>
    <p:sldId id="282" r:id="rId6"/>
    <p:sldId id="258" r:id="rId7"/>
    <p:sldId id="259" r:id="rId8"/>
    <p:sldId id="264" r:id="rId9"/>
    <p:sldId id="265" r:id="rId10"/>
    <p:sldId id="266" r:id="rId11"/>
    <p:sldId id="269" r:id="rId12"/>
    <p:sldId id="270" r:id="rId13"/>
    <p:sldId id="271" r:id="rId14"/>
    <p:sldId id="272" r:id="rId15"/>
    <p:sldId id="273" r:id="rId16"/>
    <p:sldId id="274" r:id="rId17"/>
    <p:sldId id="275" r:id="rId18"/>
    <p:sldId id="28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78D45E0-7FB4-4D08-8E20-6A70F7B90665}" type="datetimeFigureOut">
              <a:rPr lang="ru-RU" smtClean="0"/>
              <a:t>25.12.2019</a:t>
            </a:fld>
            <a:endParaRPr lang="ru-RU"/>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ru-RU"/>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713CCEF4-40F2-4D64-B3E0-F4B385A2923C}"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78D45E0-7FB4-4D08-8E20-6A70F7B90665}" type="datetimeFigureOut">
              <a:rPr lang="ru-RU" smtClean="0"/>
              <a:t>25.12.2019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3CCEF4-40F2-4D64-B3E0-F4B385A2923C}"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578D45E0-7FB4-4D08-8E20-6A70F7B90665}" type="datetimeFigureOut">
              <a:rPr lang="ru-RU" smtClean="0"/>
              <a:t>25.12.2019</a:t>
            </a:fld>
            <a:endParaRPr lang="ru-RU"/>
          </a:p>
        </p:txBody>
      </p:sp>
      <p:sp>
        <p:nvSpPr>
          <p:cNvPr id="5" name="Нижний колонтитул 4"/>
          <p:cNvSpPr>
            <a:spLocks noGrp="1"/>
          </p:cNvSpPr>
          <p:nvPr>
            <p:ph type="ftr" sz="quarter" idx="11"/>
          </p:nvPr>
        </p:nvSpPr>
        <p:spPr>
          <a:xfrm>
            <a:off x="457201" y="6248207"/>
            <a:ext cx="5573483" cy="365125"/>
          </a:xfrm>
        </p:spPr>
        <p:txBody>
          <a:bodyPr/>
          <a:lstStyle/>
          <a:p>
            <a:endParaRPr lang="ru-RU"/>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8" y="144462"/>
            <a:ext cx="533400" cy="244476"/>
          </a:xfrm>
        </p:spPr>
        <p:txBody>
          <a:bodyPr/>
          <a:lstStyle/>
          <a:p>
            <a:fld id="{713CCEF4-40F2-4D64-B3E0-F4B385A2923C}"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78D45E0-7FB4-4D08-8E20-6A70F7B90665}" type="datetimeFigureOut">
              <a:rPr lang="ru-RU" smtClean="0"/>
              <a:t>25.12.2019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713CCEF4-40F2-4D64-B3E0-F4B385A2923C}" type="slidenum">
              <a:rPr lang="ru-RU" smtClean="0"/>
              <a:t>‹#›</a:t>
            </a:fld>
            <a:endParaRPr lang="ru-RU"/>
          </a:p>
        </p:txBody>
      </p:sp>
      <p:sp>
        <p:nvSpPr>
          <p:cNvPr id="8" name="Содержимое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78D45E0-7FB4-4D08-8E20-6A70F7B90665}" type="datetimeFigureOut">
              <a:rPr lang="ru-RU" smtClean="0"/>
              <a:t>25.12.2019</a:t>
            </a:fld>
            <a:endParaRPr lang="ru-RU"/>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13CCEF4-40F2-4D64-B3E0-F4B385A2923C}" type="slidenum">
              <a:rPr lang="ru-RU" smtClean="0"/>
              <a:t>‹#›</a:t>
            </a:fld>
            <a:endParaRPr lang="ru-RU"/>
          </a:p>
        </p:txBody>
      </p:sp>
      <p:sp>
        <p:nvSpPr>
          <p:cNvPr id="14" name="Нижний колонтитул 13"/>
          <p:cNvSpPr>
            <a:spLocks noGrp="1"/>
          </p:cNvSpPr>
          <p:nvPr>
            <p:ph type="ftr" sz="quarter" idx="12"/>
          </p:nvPr>
        </p:nvSpPr>
        <p:spPr/>
        <p:txBody>
          <a:bodyPr/>
          <a:lstStyle/>
          <a:p>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Содержимое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578D45E0-7FB4-4D08-8E20-6A70F7B90665}" type="datetimeFigureOut">
              <a:rPr lang="ru-RU" smtClean="0"/>
              <a:t>25.12.2019</a:t>
            </a:fld>
            <a:endParaRPr lang="ru-RU"/>
          </a:p>
        </p:txBody>
      </p:sp>
      <p:sp>
        <p:nvSpPr>
          <p:cNvPr id="10" name="Номер слайда 9"/>
          <p:cNvSpPr>
            <a:spLocks noGrp="1"/>
          </p:cNvSpPr>
          <p:nvPr>
            <p:ph type="sldNum" sz="quarter" idx="16"/>
          </p:nvPr>
        </p:nvSpPr>
        <p:spPr/>
        <p:txBody>
          <a:bodyPr rtlCol="0"/>
          <a:lstStyle/>
          <a:p>
            <a:fld id="{713CCEF4-40F2-4D64-B3E0-F4B385A2923C}" type="slidenum">
              <a:rPr lang="ru-RU" smtClean="0"/>
              <a:t>‹#›</a:t>
            </a:fld>
            <a:endParaRPr lang="ru-RU"/>
          </a:p>
        </p:txBody>
      </p:sp>
      <p:sp>
        <p:nvSpPr>
          <p:cNvPr id="12" name="Нижний колонтитул 11"/>
          <p:cNvSpPr>
            <a:spLocks noGrp="1"/>
          </p:cNvSpPr>
          <p:nvPr>
            <p:ph type="ftr" sz="quarter" idx="17"/>
          </p:nvPr>
        </p:nvSpPr>
        <p:spPr/>
        <p:txBody>
          <a:bodyPr rtlCol="0"/>
          <a:lstStyle/>
          <a:p>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Содержимое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578D45E0-7FB4-4D08-8E20-6A70F7B90665}" type="datetimeFigureOut">
              <a:rPr lang="ru-RU" smtClean="0"/>
              <a:t>25.12.2019</a:t>
            </a:fld>
            <a:endParaRPr lang="ru-RU"/>
          </a:p>
        </p:txBody>
      </p:sp>
      <p:sp>
        <p:nvSpPr>
          <p:cNvPr id="12" name="Номер слайда 11"/>
          <p:cNvSpPr>
            <a:spLocks noGrp="1"/>
          </p:cNvSpPr>
          <p:nvPr>
            <p:ph type="sldNum" sz="quarter" idx="16"/>
          </p:nvPr>
        </p:nvSpPr>
        <p:spPr/>
        <p:txBody>
          <a:bodyPr rtlCol="0"/>
          <a:lstStyle/>
          <a:p>
            <a:fld id="{713CCEF4-40F2-4D64-B3E0-F4B385A2923C}" type="slidenum">
              <a:rPr lang="ru-RU" smtClean="0"/>
              <a:t>‹#›</a:t>
            </a:fld>
            <a:endParaRPr lang="ru-RU"/>
          </a:p>
        </p:txBody>
      </p:sp>
      <p:sp>
        <p:nvSpPr>
          <p:cNvPr id="14" name="Нижний колонтитул 13"/>
          <p:cNvSpPr>
            <a:spLocks noGrp="1"/>
          </p:cNvSpPr>
          <p:nvPr>
            <p:ph type="ftr" sz="quarter" idx="17"/>
          </p:nvPr>
        </p:nvSpPr>
        <p:spPr/>
        <p:txBody>
          <a:bodyPr rtlCol="0"/>
          <a:lstStyle/>
          <a:p>
            <a:endParaRPr lang="ru-RU"/>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78D45E0-7FB4-4D08-8E20-6A70F7B90665}" type="datetimeFigureOut">
              <a:rPr lang="ru-RU" smtClean="0"/>
              <a:t>25.12.2019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713CCEF4-40F2-4D64-B3E0-F4B385A2923C}"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78D45E0-7FB4-4D08-8E20-6A70F7B90665}" type="datetimeFigureOut">
              <a:rPr lang="ru-RU" smtClean="0"/>
              <a:t>25.12.2019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713CCEF4-40F2-4D64-B3E0-F4B385A2923C}"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78D45E0-7FB4-4D08-8E20-6A70F7B90665}" type="datetimeFigureOut">
              <a:rPr lang="ru-RU" smtClean="0"/>
              <a:t>25.12.2019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713CCEF4-40F2-4D64-B3E0-F4B385A2923C}" type="slidenum">
              <a:rPr lang="ru-RU" smtClean="0"/>
              <a:t>‹#›</a:t>
            </a:fld>
            <a:endParaRPr lang="ru-RU"/>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0"/>
            <a:ext cx="2667000" cy="365125"/>
          </a:xfrm>
        </p:spPr>
        <p:txBody>
          <a:bodyPr rtlCol="0"/>
          <a:lstStyle/>
          <a:p>
            <a:fld id="{578D45E0-7FB4-4D08-8E20-6A70F7B90665}" type="datetimeFigureOut">
              <a:rPr lang="ru-RU" smtClean="0"/>
              <a:t>25.12.2019</a:t>
            </a:fld>
            <a:endParaRPr lang="ru-RU"/>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713CCEF4-40F2-4D64-B3E0-F4B385A2923C}" type="slidenum">
              <a:rPr lang="ru-RU" smtClean="0"/>
              <a:t>‹#›</a:t>
            </a:fld>
            <a:endParaRPr lang="ru-RU"/>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ru-RU"/>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78D45E0-7FB4-4D08-8E20-6A70F7B90665}" type="datetimeFigureOut">
              <a:rPr lang="ru-RU" smtClean="0"/>
              <a:t>25.12.2019</a:t>
            </a:fld>
            <a:endParaRPr lang="ru-RU"/>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13CCEF4-40F2-4D64-B3E0-F4B385A2923C}"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text.ru/"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051720" y="3356992"/>
            <a:ext cx="6787480" cy="2088232"/>
          </a:xfrm>
        </p:spPr>
        <p:txBody>
          <a:bodyPr>
            <a:normAutofit fontScale="90000"/>
          </a:bodyPr>
          <a:lstStyle/>
          <a:p>
            <a:r>
              <a:rPr lang="ru-RU" sz="5400" b="1" dirty="0" smtClean="0">
                <a:cs typeface="Aharoni" pitchFamily="2" charset="-79"/>
              </a:rPr>
              <a:t>Статья как форма обобщения и представления педагогического опыта</a:t>
            </a:r>
            <a:endParaRPr lang="ru-RU" sz="5400" b="1" dirty="0">
              <a:cs typeface="Aharoni" pitchFamily="2" charset="-79"/>
            </a:endParaRPr>
          </a:p>
        </p:txBody>
      </p:sp>
      <p:sp>
        <p:nvSpPr>
          <p:cNvPr id="3" name="Подзаголовок 2"/>
          <p:cNvSpPr>
            <a:spLocks noGrp="1"/>
          </p:cNvSpPr>
          <p:nvPr>
            <p:ph type="subTitle" idx="1"/>
          </p:nvPr>
        </p:nvSpPr>
        <p:spPr/>
        <p:txBody>
          <a:bodyPr/>
          <a:lstStyle/>
          <a:p>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04664"/>
            <a:ext cx="8153400" cy="680120"/>
          </a:xfrm>
        </p:spPr>
        <p:txBody>
          <a:bodyPr>
            <a:noAutofit/>
          </a:bodyPr>
          <a:lstStyle/>
          <a:p>
            <a:pPr algn="ctr"/>
            <a:r>
              <a:rPr lang="ru-RU" sz="3200" b="1" dirty="0" smtClean="0">
                <a:solidFill>
                  <a:schemeClr val="accent2">
                    <a:lumMod val="50000"/>
                  </a:schemeClr>
                </a:solidFill>
              </a:rPr>
              <a:t>Алгоритм написания статьи: </a:t>
            </a:r>
            <a:br>
              <a:rPr lang="ru-RU" sz="3200" b="1" dirty="0" smtClean="0">
                <a:solidFill>
                  <a:schemeClr val="accent2">
                    <a:lumMod val="50000"/>
                  </a:schemeClr>
                </a:solidFill>
              </a:rPr>
            </a:br>
            <a:r>
              <a:rPr lang="ru-RU" sz="3200" b="1" dirty="0" smtClean="0">
                <a:solidFill>
                  <a:schemeClr val="accent2">
                    <a:lumMod val="50000"/>
                  </a:schemeClr>
                </a:solidFill>
              </a:rPr>
              <a:t>3 шаг. План статьи</a:t>
            </a:r>
            <a:r>
              <a:rPr lang="ru-RU" sz="3200" b="1" dirty="0" smtClean="0"/>
              <a:t/>
            </a:r>
            <a:br>
              <a:rPr lang="ru-RU" sz="3200" b="1" dirty="0" smtClean="0"/>
            </a:br>
            <a:endParaRPr lang="ru-RU" sz="2900" b="1" dirty="0" smtClean="0">
              <a:solidFill>
                <a:schemeClr val="accent2">
                  <a:lumMod val="50000"/>
                </a:schemeClr>
              </a:solidFill>
            </a:endParaRPr>
          </a:p>
        </p:txBody>
      </p:sp>
      <p:sp>
        <p:nvSpPr>
          <p:cNvPr id="3" name="Содержимое 2"/>
          <p:cNvSpPr>
            <a:spLocks noGrp="1"/>
          </p:cNvSpPr>
          <p:nvPr>
            <p:ph sz="quarter" idx="1"/>
          </p:nvPr>
        </p:nvSpPr>
        <p:spPr>
          <a:xfrm>
            <a:off x="612648" y="1600200"/>
            <a:ext cx="8153400" cy="4709120"/>
          </a:xfrm>
        </p:spPr>
        <p:txBody>
          <a:bodyPr>
            <a:normAutofit/>
          </a:bodyPr>
          <a:lstStyle/>
          <a:p>
            <a:pPr>
              <a:buNone/>
            </a:pPr>
            <a:r>
              <a:rPr lang="ru-RU" b="1" dirty="0" smtClean="0">
                <a:solidFill>
                  <a:schemeClr val="accent2">
                    <a:lumMod val="50000"/>
                  </a:schemeClr>
                </a:solidFill>
                <a:latin typeface="Times New Roman" pitchFamily="18" charset="0"/>
                <a:cs typeface="Times New Roman" pitchFamily="18" charset="0"/>
              </a:rPr>
              <a:t>Следует прописать план. Он должен быть довольно простым:</a:t>
            </a:r>
          </a:p>
          <a:p>
            <a:pPr lvl="1"/>
            <a:r>
              <a:rPr lang="ru-RU" dirty="0" smtClean="0">
                <a:latin typeface="Times New Roman" pitchFamily="18" charset="0"/>
                <a:cs typeface="Times New Roman" pitchFamily="18" charset="0"/>
              </a:rPr>
              <a:t>название,</a:t>
            </a:r>
          </a:p>
          <a:p>
            <a:pPr lvl="1"/>
            <a:r>
              <a:rPr lang="ru-RU" dirty="0" smtClean="0">
                <a:latin typeface="Times New Roman" pitchFamily="18" charset="0"/>
                <a:cs typeface="Times New Roman" pitchFamily="18" charset="0"/>
              </a:rPr>
              <a:t>вступление (кратко раскрывает основную мысль текста),</a:t>
            </a:r>
          </a:p>
          <a:p>
            <a:pPr lvl="1"/>
            <a:r>
              <a:rPr lang="ru-RU" dirty="0" smtClean="0">
                <a:latin typeface="Times New Roman" pitchFamily="18" charset="0"/>
                <a:cs typeface="Times New Roman" pitchFamily="18" charset="0"/>
              </a:rPr>
              <a:t>основная часть, состоящая из нескольких рекомендаций или тезисов,</a:t>
            </a:r>
          </a:p>
          <a:p>
            <a:pPr lvl="1"/>
            <a:r>
              <a:rPr lang="ru-RU" dirty="0" smtClean="0">
                <a:latin typeface="Times New Roman" pitchFamily="18" charset="0"/>
                <a:cs typeface="Times New Roman" pitchFamily="18" charset="0"/>
              </a:rPr>
              <a:t>заключение (выводы, подведение итогов)</a:t>
            </a:r>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04664"/>
            <a:ext cx="8153400" cy="680120"/>
          </a:xfrm>
        </p:spPr>
        <p:txBody>
          <a:bodyPr>
            <a:noAutofit/>
          </a:bodyPr>
          <a:lstStyle/>
          <a:p>
            <a:pPr algn="ctr"/>
            <a:r>
              <a:rPr lang="ru-RU" sz="3200" b="1" dirty="0" smtClean="0">
                <a:solidFill>
                  <a:schemeClr val="accent2">
                    <a:lumMod val="50000"/>
                  </a:schemeClr>
                </a:solidFill>
              </a:rPr>
              <a:t>Алгоритм написания статьи: </a:t>
            </a:r>
            <a:br>
              <a:rPr lang="ru-RU" sz="3200" b="1" dirty="0" smtClean="0">
                <a:solidFill>
                  <a:schemeClr val="accent2">
                    <a:lumMod val="50000"/>
                  </a:schemeClr>
                </a:solidFill>
              </a:rPr>
            </a:br>
            <a:r>
              <a:rPr lang="ru-RU" sz="3200" b="1" dirty="0" smtClean="0">
                <a:solidFill>
                  <a:schemeClr val="accent2">
                    <a:lumMod val="50000"/>
                  </a:schemeClr>
                </a:solidFill>
              </a:rPr>
              <a:t>4 шаг. Вступление</a:t>
            </a:r>
            <a:r>
              <a:rPr lang="ru-RU" sz="3200" b="1" dirty="0" smtClean="0"/>
              <a:t/>
            </a:r>
            <a:br>
              <a:rPr lang="ru-RU" sz="3200" b="1" dirty="0" smtClean="0"/>
            </a:br>
            <a:endParaRPr lang="ru-RU" sz="2900" b="1" dirty="0" smtClean="0">
              <a:solidFill>
                <a:schemeClr val="accent2">
                  <a:lumMod val="50000"/>
                </a:schemeClr>
              </a:solidFill>
            </a:endParaRPr>
          </a:p>
        </p:txBody>
      </p:sp>
      <p:sp>
        <p:nvSpPr>
          <p:cNvPr id="3" name="Содержимое 2"/>
          <p:cNvSpPr>
            <a:spLocks noGrp="1"/>
          </p:cNvSpPr>
          <p:nvPr>
            <p:ph sz="quarter" idx="1"/>
          </p:nvPr>
        </p:nvSpPr>
        <p:spPr>
          <a:xfrm>
            <a:off x="612648" y="1600200"/>
            <a:ext cx="8153400" cy="4709120"/>
          </a:xfrm>
        </p:spPr>
        <p:txBody>
          <a:bodyPr>
            <a:normAutofit/>
          </a:bodyPr>
          <a:lstStyle/>
          <a:p>
            <a:pPr>
              <a:buNone/>
            </a:pPr>
            <a:r>
              <a:rPr lang="ru-RU" dirty="0" smtClean="0">
                <a:latin typeface="Times New Roman" pitchFamily="18" charset="0"/>
                <a:cs typeface="Times New Roman" pitchFamily="18" charset="0"/>
              </a:rPr>
              <a:t>Вступление должно мягко подводить читателя к основной теме. </a:t>
            </a:r>
          </a:p>
          <a:p>
            <a:pPr>
              <a:buNone/>
            </a:pPr>
            <a:r>
              <a:rPr lang="ru-RU" dirty="0" smtClean="0">
                <a:latin typeface="Times New Roman" pitchFamily="18" charset="0"/>
                <a:cs typeface="Times New Roman" pitchFamily="18" charset="0"/>
              </a:rPr>
              <a:t>Во вступлении вы обозначаете проблематику статьи (о чем?), и целевую аудиторию (для кого?).</a:t>
            </a:r>
          </a:p>
          <a:p>
            <a:pPr>
              <a:buNone/>
            </a:pPr>
            <a:r>
              <a:rPr lang="ru-RU" dirty="0" smtClean="0">
                <a:latin typeface="Times New Roman" pitchFamily="18" charset="0"/>
                <a:cs typeface="Times New Roman" pitchFamily="18" charset="0"/>
              </a:rPr>
              <a:t>Аннотация, ключевые слова</a:t>
            </a:r>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04664"/>
            <a:ext cx="8153400" cy="680120"/>
          </a:xfrm>
        </p:spPr>
        <p:txBody>
          <a:bodyPr>
            <a:noAutofit/>
          </a:bodyPr>
          <a:lstStyle/>
          <a:p>
            <a:pPr algn="ctr"/>
            <a:r>
              <a:rPr lang="ru-RU" sz="3200" b="1" dirty="0" smtClean="0">
                <a:solidFill>
                  <a:schemeClr val="accent2">
                    <a:lumMod val="50000"/>
                  </a:schemeClr>
                </a:solidFill>
              </a:rPr>
              <a:t>Алгоритм написания статьи: </a:t>
            </a:r>
            <a:br>
              <a:rPr lang="ru-RU" sz="3200" b="1" dirty="0" smtClean="0">
                <a:solidFill>
                  <a:schemeClr val="accent2">
                    <a:lumMod val="50000"/>
                  </a:schemeClr>
                </a:solidFill>
              </a:rPr>
            </a:br>
            <a:r>
              <a:rPr lang="ru-RU" sz="3200" b="1" dirty="0" smtClean="0">
                <a:solidFill>
                  <a:schemeClr val="accent2">
                    <a:lumMod val="50000"/>
                  </a:schemeClr>
                </a:solidFill>
              </a:rPr>
              <a:t>5 шаг. Основная часть</a:t>
            </a:r>
            <a:r>
              <a:rPr lang="ru-RU" sz="3200" b="1" dirty="0" smtClean="0"/>
              <a:t/>
            </a:r>
            <a:br>
              <a:rPr lang="ru-RU" sz="3200" b="1" dirty="0" smtClean="0"/>
            </a:br>
            <a:endParaRPr lang="ru-RU" sz="3200" b="1" dirty="0" smtClean="0">
              <a:solidFill>
                <a:schemeClr val="accent2">
                  <a:lumMod val="50000"/>
                </a:schemeClr>
              </a:solidFill>
            </a:endParaRPr>
          </a:p>
        </p:txBody>
      </p:sp>
      <p:sp>
        <p:nvSpPr>
          <p:cNvPr id="3" name="Содержимое 2"/>
          <p:cNvSpPr>
            <a:spLocks noGrp="1"/>
          </p:cNvSpPr>
          <p:nvPr>
            <p:ph sz="quarter" idx="1"/>
          </p:nvPr>
        </p:nvSpPr>
        <p:spPr>
          <a:xfrm>
            <a:off x="612648" y="1600200"/>
            <a:ext cx="8153400" cy="4709120"/>
          </a:xfrm>
        </p:spPr>
        <p:txBody>
          <a:bodyPr>
            <a:normAutofit fontScale="92500" lnSpcReduction="20000"/>
          </a:bodyPr>
          <a:lstStyle/>
          <a:p>
            <a:r>
              <a:rPr lang="ru-RU" dirty="0" smtClean="0">
                <a:latin typeface="Times New Roman" pitchFamily="18" charset="0"/>
                <a:cs typeface="Times New Roman" pitchFamily="18" charset="0"/>
              </a:rPr>
              <a:t>Непосредственно обсуждение. </a:t>
            </a:r>
          </a:p>
          <a:p>
            <a:r>
              <a:rPr lang="ru-RU" dirty="0" smtClean="0">
                <a:latin typeface="Times New Roman" pitchFamily="18" charset="0"/>
                <a:cs typeface="Times New Roman" pitchFamily="18" charset="0"/>
              </a:rPr>
              <a:t>Здесь можно привести несколько важных практических рекомендаций или разъяснить основные понятия данной темы. </a:t>
            </a:r>
          </a:p>
          <a:p>
            <a:r>
              <a:rPr lang="ru-RU" dirty="0" smtClean="0">
                <a:latin typeface="Times New Roman" pitchFamily="18" charset="0"/>
                <a:cs typeface="Times New Roman" pitchFamily="18" charset="0"/>
              </a:rPr>
              <a:t>В описании тезисов </a:t>
            </a:r>
            <a:r>
              <a:rPr lang="ru-RU" b="1" dirty="0" smtClean="0">
                <a:solidFill>
                  <a:schemeClr val="accent2">
                    <a:lumMod val="50000"/>
                  </a:schemeClr>
                </a:solidFill>
                <a:latin typeface="Times New Roman" pitchFamily="18" charset="0"/>
                <a:cs typeface="Times New Roman" pitchFamily="18" charset="0"/>
              </a:rPr>
              <a:t>должна быть конкретика</a:t>
            </a:r>
            <a:r>
              <a:rPr lang="ru-RU" dirty="0" smtClean="0">
                <a:latin typeface="Times New Roman" pitchFamily="18" charset="0"/>
                <a:cs typeface="Times New Roman" pitchFamily="18" charset="0"/>
              </a:rPr>
              <a:t>, полезная и ценная информация. </a:t>
            </a:r>
          </a:p>
          <a:p>
            <a:r>
              <a:rPr lang="ru-RU" dirty="0" smtClean="0">
                <a:latin typeface="Times New Roman" pitchFamily="18" charset="0"/>
                <a:cs typeface="Times New Roman" pitchFamily="18" charset="0"/>
              </a:rPr>
              <a:t>Хорошим дополнением будут истории или притчи, интересные факты, а так же ваш собственный опыт и взгляд на поднимаемый в статье вопрос. (</a:t>
            </a:r>
            <a:r>
              <a:rPr lang="ru-RU" b="1" dirty="0" smtClean="0">
                <a:solidFill>
                  <a:schemeClr val="accent2">
                    <a:lumMod val="50000"/>
                  </a:schemeClr>
                </a:solidFill>
                <a:latin typeface="Times New Roman" pitchFamily="18" charset="0"/>
                <a:cs typeface="Times New Roman" pitchFamily="18" charset="0"/>
              </a:rPr>
              <a:t>Хорошо, если вы наполните текст эпитетами, это добавит эмоциональности в сухие факты?)</a:t>
            </a:r>
            <a:r>
              <a:rPr lang="ru-RU" dirty="0" smtClean="0">
                <a:latin typeface="Times New Roman" pitchFamily="18" charset="0"/>
                <a:cs typeface="Times New Roman" pitchFamily="18" charset="0"/>
              </a:rPr>
              <a:t>. В основной части вам нужно указать ответы на поставленные во введении вопросы</a:t>
            </a:r>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04664"/>
            <a:ext cx="8153400" cy="680120"/>
          </a:xfrm>
        </p:spPr>
        <p:txBody>
          <a:bodyPr>
            <a:noAutofit/>
          </a:bodyPr>
          <a:lstStyle/>
          <a:p>
            <a:pPr algn="ctr"/>
            <a:r>
              <a:rPr lang="ru-RU" sz="3200" b="1" dirty="0" smtClean="0">
                <a:solidFill>
                  <a:schemeClr val="accent2">
                    <a:lumMod val="50000"/>
                  </a:schemeClr>
                </a:solidFill>
              </a:rPr>
              <a:t>Алгоритм написания статьи: </a:t>
            </a:r>
            <a:br>
              <a:rPr lang="ru-RU" sz="3200" b="1" dirty="0" smtClean="0">
                <a:solidFill>
                  <a:schemeClr val="accent2">
                    <a:lumMod val="50000"/>
                  </a:schemeClr>
                </a:solidFill>
              </a:rPr>
            </a:br>
            <a:r>
              <a:rPr lang="ru-RU" sz="3200" b="1" dirty="0" smtClean="0">
                <a:solidFill>
                  <a:schemeClr val="accent2">
                    <a:lumMod val="50000"/>
                  </a:schemeClr>
                </a:solidFill>
              </a:rPr>
              <a:t>6 шаг. Заключение</a:t>
            </a:r>
            <a:r>
              <a:rPr lang="ru-RU" sz="3200" b="1" dirty="0" smtClean="0"/>
              <a:t/>
            </a:r>
            <a:br>
              <a:rPr lang="ru-RU" sz="3200" b="1" dirty="0" smtClean="0"/>
            </a:br>
            <a:endParaRPr lang="ru-RU" sz="2900" b="1" dirty="0" smtClean="0">
              <a:solidFill>
                <a:schemeClr val="accent2">
                  <a:lumMod val="50000"/>
                </a:schemeClr>
              </a:solidFill>
            </a:endParaRPr>
          </a:p>
        </p:txBody>
      </p:sp>
      <p:sp>
        <p:nvSpPr>
          <p:cNvPr id="3" name="Содержимое 2"/>
          <p:cNvSpPr>
            <a:spLocks noGrp="1"/>
          </p:cNvSpPr>
          <p:nvPr>
            <p:ph sz="quarter" idx="1"/>
          </p:nvPr>
        </p:nvSpPr>
        <p:spPr>
          <a:xfrm>
            <a:off x="612648" y="1600200"/>
            <a:ext cx="8153400" cy="4349080"/>
          </a:xfrm>
        </p:spPr>
        <p:txBody>
          <a:bodyPr>
            <a:normAutofit/>
          </a:bodyPr>
          <a:lstStyle/>
          <a:p>
            <a:r>
              <a:rPr lang="ru-RU" sz="3600" dirty="0" smtClean="0">
                <a:latin typeface="Times New Roman" pitchFamily="18" charset="0"/>
                <a:cs typeface="Times New Roman" pitchFamily="18" charset="0"/>
              </a:rPr>
              <a:t>Здесь вы подводите итоги, акцентируя внимание на положительном результате, а так же на то, что информация, приведенная в основной части поможет справиться с проблемой</a:t>
            </a:r>
          </a:p>
          <a:p>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04664"/>
            <a:ext cx="8153400" cy="680120"/>
          </a:xfrm>
        </p:spPr>
        <p:txBody>
          <a:bodyPr>
            <a:noAutofit/>
          </a:bodyPr>
          <a:lstStyle/>
          <a:p>
            <a:pPr algn="ctr"/>
            <a:r>
              <a:rPr lang="ru-RU" sz="3200" b="1" dirty="0" smtClean="0">
                <a:solidFill>
                  <a:schemeClr val="accent2">
                    <a:lumMod val="50000"/>
                  </a:schemeClr>
                </a:solidFill>
              </a:rPr>
              <a:t>Алгоритм написания статьи: </a:t>
            </a:r>
            <a:br>
              <a:rPr lang="ru-RU" sz="3200" b="1" dirty="0" smtClean="0">
                <a:solidFill>
                  <a:schemeClr val="accent2">
                    <a:lumMod val="50000"/>
                  </a:schemeClr>
                </a:solidFill>
              </a:rPr>
            </a:br>
            <a:r>
              <a:rPr lang="ru-RU" sz="3200" b="1" dirty="0" smtClean="0">
                <a:solidFill>
                  <a:schemeClr val="accent2">
                    <a:lumMod val="50000"/>
                  </a:schemeClr>
                </a:solidFill>
              </a:rPr>
              <a:t>7 шаг. Вычитать статью</a:t>
            </a:r>
            <a:r>
              <a:rPr lang="ru-RU" sz="3200" b="1" dirty="0" smtClean="0"/>
              <a:t/>
            </a:r>
            <a:br>
              <a:rPr lang="ru-RU" sz="3200" b="1" dirty="0" smtClean="0"/>
            </a:br>
            <a:endParaRPr lang="ru-RU" sz="2900" b="1" dirty="0" smtClean="0">
              <a:solidFill>
                <a:schemeClr val="accent2">
                  <a:lumMod val="50000"/>
                </a:schemeClr>
              </a:solidFill>
            </a:endParaRPr>
          </a:p>
        </p:txBody>
      </p:sp>
      <p:sp>
        <p:nvSpPr>
          <p:cNvPr id="3" name="Содержимое 2"/>
          <p:cNvSpPr>
            <a:spLocks noGrp="1"/>
          </p:cNvSpPr>
          <p:nvPr>
            <p:ph sz="quarter" idx="1"/>
          </p:nvPr>
        </p:nvSpPr>
        <p:spPr>
          <a:xfrm>
            <a:off x="612648" y="1916832"/>
            <a:ext cx="8153400" cy="4464496"/>
          </a:xfrm>
        </p:spPr>
        <p:txBody>
          <a:bodyPr>
            <a:normAutofit/>
          </a:bodyPr>
          <a:lstStyle/>
          <a:p>
            <a:r>
              <a:rPr lang="ru-RU" sz="3600" dirty="0" smtClean="0">
                <a:latin typeface="Times New Roman" pitchFamily="18" charset="0"/>
                <a:cs typeface="Times New Roman" pitchFamily="18" charset="0"/>
              </a:rPr>
              <a:t>Цель вычитки – исправить опечатки и убрать повторы, заменив их словами синонимами. Текст должен быть легким, грамотным и простым</a:t>
            </a:r>
          </a:p>
          <a:p>
            <a:pPr>
              <a:buNone/>
            </a:pP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04664"/>
            <a:ext cx="8153400" cy="680120"/>
          </a:xfrm>
        </p:spPr>
        <p:txBody>
          <a:bodyPr>
            <a:noAutofit/>
          </a:bodyPr>
          <a:lstStyle/>
          <a:p>
            <a:pPr algn="ctr"/>
            <a:r>
              <a:rPr lang="ru-RU" sz="3200" b="1" dirty="0" smtClean="0">
                <a:solidFill>
                  <a:schemeClr val="accent2">
                    <a:lumMod val="50000"/>
                  </a:schemeClr>
                </a:solidFill>
              </a:rPr>
              <a:t>Алгоритм написания статьи: </a:t>
            </a:r>
            <a:br>
              <a:rPr lang="ru-RU" sz="3200" b="1" dirty="0" smtClean="0">
                <a:solidFill>
                  <a:schemeClr val="accent2">
                    <a:lumMod val="50000"/>
                  </a:schemeClr>
                </a:solidFill>
              </a:rPr>
            </a:br>
            <a:r>
              <a:rPr lang="ru-RU" sz="3200" b="1" dirty="0" smtClean="0">
                <a:solidFill>
                  <a:schemeClr val="accent2">
                    <a:lumMod val="50000"/>
                  </a:schemeClr>
                </a:solidFill>
              </a:rPr>
              <a:t>8 шаг. Проверить уникальность</a:t>
            </a:r>
            <a:r>
              <a:rPr lang="ru-RU" sz="3200" b="1" dirty="0" smtClean="0"/>
              <a:t/>
            </a:r>
            <a:br>
              <a:rPr lang="ru-RU" sz="3200" b="1" dirty="0" smtClean="0"/>
            </a:br>
            <a:endParaRPr lang="ru-RU" sz="2900" b="1" dirty="0" smtClean="0">
              <a:solidFill>
                <a:schemeClr val="accent2">
                  <a:lumMod val="50000"/>
                </a:schemeClr>
              </a:solidFill>
            </a:endParaRPr>
          </a:p>
        </p:txBody>
      </p:sp>
      <p:sp>
        <p:nvSpPr>
          <p:cNvPr id="3" name="Содержимое 2"/>
          <p:cNvSpPr>
            <a:spLocks noGrp="1"/>
          </p:cNvSpPr>
          <p:nvPr>
            <p:ph sz="quarter" idx="1"/>
          </p:nvPr>
        </p:nvSpPr>
        <p:spPr>
          <a:xfrm>
            <a:off x="612648" y="1556792"/>
            <a:ext cx="8153400" cy="5040560"/>
          </a:xfrm>
        </p:spPr>
        <p:txBody>
          <a:bodyPr>
            <a:normAutofit fontScale="55000" lnSpcReduction="20000"/>
          </a:bodyPr>
          <a:lstStyle/>
          <a:p>
            <a:r>
              <a:rPr lang="ru-RU" sz="3600" dirty="0" smtClean="0">
                <a:latin typeface="Times New Roman" pitchFamily="18" charset="0"/>
                <a:cs typeface="Times New Roman" pitchFamily="18" charset="0"/>
              </a:rPr>
              <a:t>Это очень и очень важный этап. Если ваша статья на сто процентов уникальна, то на интернет пространстве она будет индексироваться как новая. Значит, ее рейтинг на фоне других статей на эту тему повысится среди поисковых систем. Это значит, что вероятность попадания в первые позиции значительно увеличится. Чем больше переходов на уникальную статью, тем более востребован сайт. А это значит, что приток посетителей растет и ваша популярность вместе с ним.</a:t>
            </a:r>
          </a:p>
          <a:p>
            <a:r>
              <a:rPr lang="ru-RU" sz="3600" dirty="0" smtClean="0">
                <a:latin typeface="Times New Roman" pitchFamily="18" charset="0"/>
                <a:cs typeface="Times New Roman" pitchFamily="18" charset="0"/>
              </a:rPr>
              <a:t>Текст будет считаться уникальным, если комбинации слов, которые используются в нем, больше нигде не встречаются. Речь идет даже о тех текстах, которые вы от первого слова до последней точки написали сами. Бывает, что словосочетания, использованные вами, уже использовались другими авторами. </a:t>
            </a:r>
          </a:p>
          <a:p>
            <a:r>
              <a:rPr lang="ru-RU" sz="3600" dirty="0" smtClean="0">
                <a:latin typeface="Times New Roman" pitchFamily="18" charset="0"/>
                <a:cs typeface="Times New Roman" pitchFamily="18" charset="0"/>
              </a:rPr>
              <a:t>Проверить уникальность и повысить ее можно в специальных программах, одна из них - </a:t>
            </a:r>
            <a:r>
              <a:rPr lang="ru-RU" sz="3600" dirty="0" err="1" smtClean="0">
                <a:latin typeface="Times New Roman" pitchFamily="18" charset="0"/>
                <a:cs typeface="Times New Roman" pitchFamily="18" charset="0"/>
              </a:rPr>
              <a:t>Text.ru</a:t>
            </a:r>
            <a:r>
              <a:rPr lang="ru-RU" sz="3600" dirty="0" smtClean="0">
                <a:latin typeface="Times New Roman" pitchFamily="18" charset="0"/>
                <a:cs typeface="Times New Roman" pitchFamily="18" charset="0"/>
              </a:rPr>
              <a:t> </a:t>
            </a:r>
            <a:r>
              <a:rPr lang="ru-RU" sz="3600" dirty="0" smtClean="0">
                <a:latin typeface="Times New Roman" pitchFamily="18" charset="0"/>
                <a:cs typeface="Times New Roman" pitchFamily="18" charset="0"/>
                <a:hlinkClick r:id="rId2"/>
              </a:rPr>
              <a:t>http://text.ru</a:t>
            </a:r>
            <a:r>
              <a:rPr lang="ru-RU" sz="3600" dirty="0" smtClean="0">
                <a:latin typeface="Times New Roman" pitchFamily="18" charset="0"/>
                <a:cs typeface="Times New Roman" pitchFamily="18" charset="0"/>
              </a:rPr>
              <a:t>. Сто процентная уникальность востребована и в печатных изданиях.</a:t>
            </a:r>
          </a:p>
          <a:p>
            <a:pPr>
              <a:buNone/>
            </a:pP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04664"/>
            <a:ext cx="8153400" cy="680120"/>
          </a:xfrm>
        </p:spPr>
        <p:txBody>
          <a:bodyPr>
            <a:noAutofit/>
          </a:bodyPr>
          <a:lstStyle/>
          <a:p>
            <a:pPr algn="ctr"/>
            <a:r>
              <a:rPr lang="ru-RU" sz="3200" b="1" dirty="0" smtClean="0">
                <a:solidFill>
                  <a:schemeClr val="accent2">
                    <a:lumMod val="50000"/>
                  </a:schemeClr>
                </a:solidFill>
              </a:rPr>
              <a:t>Алгоритм написания статьи: </a:t>
            </a:r>
            <a:br>
              <a:rPr lang="ru-RU" sz="3200" b="1" dirty="0" smtClean="0">
                <a:solidFill>
                  <a:schemeClr val="accent2">
                    <a:lumMod val="50000"/>
                  </a:schemeClr>
                </a:solidFill>
              </a:rPr>
            </a:br>
            <a:r>
              <a:rPr lang="ru-RU" sz="3200" b="1" dirty="0" smtClean="0">
                <a:solidFill>
                  <a:schemeClr val="accent2">
                    <a:lumMod val="50000"/>
                  </a:schemeClr>
                </a:solidFill>
              </a:rPr>
              <a:t>9 шаг. Форматирование текста</a:t>
            </a:r>
            <a:r>
              <a:rPr lang="ru-RU" sz="3200" b="1" dirty="0" smtClean="0"/>
              <a:t/>
            </a:r>
            <a:br>
              <a:rPr lang="ru-RU" sz="3200" b="1" dirty="0" smtClean="0"/>
            </a:br>
            <a:endParaRPr lang="ru-RU" sz="2900" b="1" dirty="0" smtClean="0">
              <a:solidFill>
                <a:schemeClr val="accent2">
                  <a:lumMod val="50000"/>
                </a:schemeClr>
              </a:solidFill>
            </a:endParaRPr>
          </a:p>
        </p:txBody>
      </p:sp>
      <p:sp>
        <p:nvSpPr>
          <p:cNvPr id="3" name="Содержимое 2"/>
          <p:cNvSpPr>
            <a:spLocks noGrp="1"/>
          </p:cNvSpPr>
          <p:nvPr>
            <p:ph sz="quarter" idx="1"/>
          </p:nvPr>
        </p:nvSpPr>
        <p:spPr>
          <a:xfrm>
            <a:off x="612648" y="1484784"/>
            <a:ext cx="8153400" cy="4896544"/>
          </a:xfrm>
        </p:spPr>
        <p:txBody>
          <a:bodyPr>
            <a:normAutofit fontScale="85000" lnSpcReduction="10000"/>
          </a:bodyPr>
          <a:lstStyle/>
          <a:p>
            <a:pPr>
              <a:buNone/>
            </a:pPr>
            <a:r>
              <a:rPr lang="ru-RU" dirty="0" smtClean="0">
                <a:latin typeface="Times New Roman" pitchFamily="18" charset="0"/>
                <a:cs typeface="Times New Roman" pitchFamily="18" charset="0"/>
              </a:rPr>
              <a:t>Важно правильно оформить, т.е. форматировать текст. Методы форматирования создают визуальные подсказки для читателей и делают прочтение текста легким и понятным.</a:t>
            </a:r>
          </a:p>
          <a:p>
            <a:pPr>
              <a:buNone/>
            </a:pPr>
            <a:r>
              <a:rPr lang="ru-RU" b="1" dirty="0" smtClean="0">
                <a:solidFill>
                  <a:schemeClr val="accent2">
                    <a:lumMod val="50000"/>
                  </a:schemeClr>
                </a:solidFill>
                <a:latin typeface="Times New Roman" pitchFamily="18" charset="0"/>
                <a:cs typeface="Times New Roman" pitchFamily="18" charset="0"/>
              </a:rPr>
              <a:t>Существуют следующие элементы форматирования:</a:t>
            </a:r>
          </a:p>
          <a:p>
            <a:r>
              <a:rPr lang="ru-RU" dirty="0" smtClean="0">
                <a:latin typeface="Times New Roman" pitchFamily="18" charset="0"/>
                <a:cs typeface="Times New Roman" pitchFamily="18" charset="0"/>
              </a:rPr>
              <a:t>Выделение заголовков и подзаголовков. </a:t>
            </a:r>
          </a:p>
          <a:p>
            <a:r>
              <a:rPr lang="ru-RU" dirty="0" smtClean="0">
                <a:latin typeface="Times New Roman" pitchFamily="18" charset="0"/>
                <a:cs typeface="Times New Roman" pitchFamily="18" charset="0"/>
              </a:rPr>
              <a:t>Маркированные или нумерованные списки. </a:t>
            </a:r>
          </a:p>
          <a:p>
            <a:r>
              <a:rPr lang="ru-RU" dirty="0" smtClean="0">
                <a:latin typeface="Times New Roman" pitchFamily="18" charset="0"/>
                <a:cs typeface="Times New Roman" pitchFamily="18" charset="0"/>
              </a:rPr>
              <a:t>Выделение ключевых фраз или слов.</a:t>
            </a:r>
          </a:p>
          <a:p>
            <a:r>
              <a:rPr lang="ru-RU" dirty="0" smtClean="0">
                <a:latin typeface="Times New Roman" pitchFamily="18" charset="0"/>
                <a:cs typeface="Times New Roman" pitchFamily="18" charset="0"/>
              </a:rPr>
              <a:t>Требуемый шрифт. </a:t>
            </a:r>
          </a:p>
          <a:p>
            <a:r>
              <a:rPr lang="ru-RU" dirty="0" smtClean="0">
                <a:latin typeface="Times New Roman" pitchFamily="18" charset="0"/>
                <a:cs typeface="Times New Roman" pitchFamily="18" charset="0"/>
              </a:rPr>
              <a:t>Простые предложения. В психологии существует золотая формула – 7 плюс/минус 2. Она применима к числу слов в предложении</a:t>
            </a:r>
          </a:p>
          <a:p>
            <a:pPr>
              <a:buNone/>
            </a:pP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04664"/>
            <a:ext cx="8153400" cy="680120"/>
          </a:xfrm>
        </p:spPr>
        <p:txBody>
          <a:bodyPr>
            <a:noAutofit/>
          </a:bodyPr>
          <a:lstStyle/>
          <a:p>
            <a:pPr algn="ctr"/>
            <a:r>
              <a:rPr lang="ru-RU" sz="3200" b="1" dirty="0" smtClean="0">
                <a:solidFill>
                  <a:schemeClr val="accent2">
                    <a:lumMod val="50000"/>
                  </a:schemeClr>
                </a:solidFill>
              </a:rPr>
              <a:t>Алгоритм написания статьи: </a:t>
            </a:r>
            <a:br>
              <a:rPr lang="ru-RU" sz="3200" b="1" dirty="0" smtClean="0">
                <a:solidFill>
                  <a:schemeClr val="accent2">
                    <a:lumMod val="50000"/>
                  </a:schemeClr>
                </a:solidFill>
              </a:rPr>
            </a:br>
            <a:r>
              <a:rPr lang="ru-RU" sz="3200" b="1" dirty="0" smtClean="0">
                <a:solidFill>
                  <a:schemeClr val="accent2">
                    <a:lumMod val="50000"/>
                  </a:schemeClr>
                </a:solidFill>
              </a:rPr>
              <a:t>10 шаг. Сохранить</a:t>
            </a:r>
            <a:r>
              <a:rPr lang="ru-RU" sz="3200" b="1" dirty="0" smtClean="0"/>
              <a:t/>
            </a:r>
            <a:br>
              <a:rPr lang="ru-RU" sz="3200" b="1" dirty="0" smtClean="0"/>
            </a:br>
            <a:endParaRPr lang="ru-RU" sz="2900" b="1" dirty="0" smtClean="0">
              <a:solidFill>
                <a:schemeClr val="accent2">
                  <a:lumMod val="50000"/>
                </a:schemeClr>
              </a:solidFill>
            </a:endParaRPr>
          </a:p>
        </p:txBody>
      </p:sp>
      <p:sp>
        <p:nvSpPr>
          <p:cNvPr id="3" name="Содержимое 2"/>
          <p:cNvSpPr>
            <a:spLocks noGrp="1"/>
          </p:cNvSpPr>
          <p:nvPr>
            <p:ph sz="quarter" idx="1"/>
          </p:nvPr>
        </p:nvSpPr>
        <p:spPr>
          <a:xfrm>
            <a:off x="612648" y="1484784"/>
            <a:ext cx="8153400" cy="4896544"/>
          </a:xfrm>
        </p:spPr>
        <p:txBody>
          <a:bodyPr>
            <a:normAutofit fontScale="92500" lnSpcReduction="10000"/>
          </a:bodyPr>
          <a:lstStyle/>
          <a:p>
            <a:r>
              <a:rPr lang="ru-RU" dirty="0" smtClean="0">
                <a:latin typeface="Times New Roman" pitchFamily="18" charset="0"/>
                <a:cs typeface="Times New Roman" pitchFamily="18" charset="0"/>
              </a:rPr>
              <a:t>Теперь самое время сохранить статью, закрыть, и главное – запомнить в какой папке она лежит. В идеале хорошо бы создать отдельную папку, что-то вроде «статьи для продвижения моего Личного Бренда». </a:t>
            </a:r>
          </a:p>
          <a:p>
            <a:r>
              <a:rPr lang="ru-RU" dirty="0" smtClean="0">
                <a:latin typeface="Times New Roman" pitchFamily="18" charset="0"/>
                <a:cs typeface="Times New Roman" pitchFamily="18" charset="0"/>
              </a:rPr>
              <a:t>Не стоит спешить с публикацией только что написанной статьи. Если есть возможность, дайте ей отлежаться и спустя время, прочтите в другой обстановке и вслух. Это поможет заметить и исправить возможные недочеты. В идеальном варианте, хорошо отдать написанную статью на редакцию другому человеку</a:t>
            </a:r>
          </a:p>
          <a:p>
            <a:pPr>
              <a:buNone/>
            </a:pPr>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Спасибо за внимание</a:t>
            </a:r>
            <a:endParaRPr lang="ru-RU" dirty="0"/>
          </a:p>
        </p:txBody>
      </p:sp>
      <p:sp>
        <p:nvSpPr>
          <p:cNvPr id="3" name="Объект 2"/>
          <p:cNvSpPr>
            <a:spLocks noGrp="1"/>
          </p:cNvSpPr>
          <p:nvPr>
            <p:ph sz="quarter" idx="1"/>
          </p:nvPr>
        </p:nvSpPr>
        <p:spPr/>
        <p:txBody>
          <a:bodyPr/>
          <a:lstStyle/>
          <a:p>
            <a:endParaRPr lang="ru-RU" dirty="0"/>
          </a:p>
        </p:txBody>
      </p:sp>
      <p:pic>
        <p:nvPicPr>
          <p:cNvPr id="1026" name="Picture 2" descr="Похожее изображени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556792"/>
            <a:ext cx="8136904" cy="4512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0829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latin typeface="Times New Roman" pitchFamily="18" charset="0"/>
                <a:cs typeface="Times New Roman" pitchFamily="18" charset="0"/>
              </a:rPr>
              <a:t>Виды публикаций</a:t>
            </a:r>
            <a:endParaRPr lang="ru-RU" sz="3600" b="1" dirty="0">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fontScale="92500" lnSpcReduction="20000"/>
          </a:bodyPr>
          <a:lstStyle/>
          <a:p>
            <a:r>
              <a:rPr lang="ru-RU" b="1" dirty="0" smtClean="0">
                <a:solidFill>
                  <a:schemeClr val="accent2">
                    <a:lumMod val="50000"/>
                  </a:schemeClr>
                </a:solidFill>
                <a:latin typeface="Times New Roman" pitchFamily="18" charset="0"/>
                <a:cs typeface="Times New Roman" pitchFamily="18" charset="0"/>
              </a:rPr>
              <a:t>Научная (научно-методическая) публикация</a:t>
            </a:r>
            <a:r>
              <a:rPr lang="ru-RU" dirty="0" smtClean="0">
                <a:latin typeface="Times New Roman" pitchFamily="18" charset="0"/>
                <a:cs typeface="Times New Roman" pitchFamily="18" charset="0"/>
              </a:rPr>
              <a:t> (от лат. - </a:t>
            </a:r>
            <a:r>
              <a:rPr lang="ru-RU" dirty="0" err="1" smtClean="0">
                <a:latin typeface="Times New Roman" pitchFamily="18" charset="0"/>
                <a:cs typeface="Times New Roman" pitchFamily="18" charset="0"/>
              </a:rPr>
              <a:t>publicato</a:t>
            </a:r>
            <a:r>
              <a:rPr lang="ru-RU" dirty="0" smtClean="0">
                <a:latin typeface="Times New Roman" pitchFamily="18" charset="0"/>
                <a:cs typeface="Times New Roman" pitchFamily="18" charset="0"/>
              </a:rPr>
              <a:t> - объявляю всенародно, выявляю) – это работа, созданная в результате научных исследований, теоретических обобщений, сделанных в рамках научного метода. </a:t>
            </a:r>
          </a:p>
          <a:p>
            <a:r>
              <a:rPr lang="ru-RU" dirty="0" smtClean="0">
                <a:latin typeface="Times New Roman" pitchFamily="18" charset="0"/>
                <a:cs typeface="Times New Roman" pitchFamily="18" charset="0"/>
              </a:rPr>
              <a:t>Это доведение информации до сообщества с помощью СМИ и размещения в научных печатных изданиях. Научная публикация предназначена для информирования учёных, исследователей и специалистов о последних достижениях в разных областях науки, а также для закрепления паритета на открытие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487145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smtClean="0">
                <a:latin typeface="Times New Roman" pitchFamily="18" charset="0"/>
                <a:cs typeface="Times New Roman" pitchFamily="18" charset="0"/>
              </a:rPr>
              <a:t>Виды публикаций</a:t>
            </a:r>
            <a:endParaRPr lang="ru-RU" sz="3600" b="1" dirty="0">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fontScale="92500" lnSpcReduction="20000"/>
          </a:bodyPr>
          <a:lstStyle/>
          <a:p>
            <a:pPr>
              <a:buNone/>
            </a:pPr>
            <a:r>
              <a:rPr lang="ru-RU" dirty="0" smtClean="0">
                <a:latin typeface="Times New Roman" pitchFamily="18" charset="0"/>
                <a:cs typeface="Times New Roman" pitchFamily="18" charset="0"/>
              </a:rPr>
              <a:t>Стандартные формы научно-методической публикации делятся на две группы:</a:t>
            </a:r>
          </a:p>
          <a:p>
            <a:pPr lvl="1"/>
            <a:r>
              <a:rPr lang="ru-RU" dirty="0" smtClean="0">
                <a:latin typeface="Times New Roman" pitchFamily="18" charset="0"/>
                <a:cs typeface="Times New Roman" pitchFamily="18" charset="0"/>
              </a:rPr>
              <a:t>научно-исследовательские;</a:t>
            </a:r>
          </a:p>
          <a:p>
            <a:pPr lvl="1"/>
            <a:r>
              <a:rPr lang="ru-RU" dirty="0" smtClean="0">
                <a:latin typeface="Times New Roman" pitchFamily="18" charset="0"/>
                <a:cs typeface="Times New Roman" pitchFamily="18" charset="0"/>
              </a:rPr>
              <a:t>источниковедческие </a:t>
            </a:r>
            <a:r>
              <a:rPr lang="ru-RU" dirty="0">
                <a:latin typeface="Times New Roman" pitchFamily="18" charset="0"/>
                <a:cs typeface="Times New Roman" pitchFamily="18" charset="0"/>
              </a:rPr>
              <a:t>(</a:t>
            </a:r>
            <a:r>
              <a:rPr lang="ru-RU" dirty="0" err="1" smtClean="0">
                <a:latin typeface="Times New Roman" pitchFamily="18" charset="0"/>
                <a:cs typeface="Times New Roman" pitchFamily="18" charset="0"/>
              </a:rPr>
              <a:t>историковедческие</a:t>
            </a:r>
            <a:r>
              <a:rPr lang="ru-RU" dirty="0" smtClean="0">
                <a:latin typeface="Times New Roman" pitchFamily="18" charset="0"/>
                <a:cs typeface="Times New Roman" pitchFamily="18" charset="0"/>
              </a:rPr>
              <a:t>).</a:t>
            </a:r>
          </a:p>
          <a:p>
            <a:pPr>
              <a:buNone/>
            </a:pPr>
            <a:r>
              <a:rPr lang="ru-RU" dirty="0" smtClean="0">
                <a:latin typeface="Times New Roman" pitchFamily="18" charset="0"/>
                <a:cs typeface="Times New Roman" pitchFamily="18" charset="0"/>
              </a:rPr>
              <a:t>К </a:t>
            </a:r>
            <a:r>
              <a:rPr lang="ru-RU" dirty="0" err="1" smtClean="0">
                <a:latin typeface="Times New Roman" pitchFamily="18" charset="0"/>
                <a:cs typeface="Times New Roman" pitchFamily="18" charset="0"/>
              </a:rPr>
              <a:t>историковедческим</a:t>
            </a:r>
            <a:r>
              <a:rPr lang="ru-RU" dirty="0" smtClean="0">
                <a:latin typeface="Times New Roman" pitchFamily="18" charset="0"/>
                <a:cs typeface="Times New Roman" pitchFamily="18" charset="0"/>
              </a:rPr>
              <a:t> научным публикациям принадлежат такие материалы, как: источниковедческие издания или научные документальные издания, которые содержат информацию о памятниках культуры и исторические документы, прошедшие текстологические обработки, имеют комментарии, поступления, статьи, вспомогательные указатели.</a:t>
            </a: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082748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3100" b="1" dirty="0" smtClean="0">
                <a:latin typeface="Times New Roman" pitchFamily="18" charset="0"/>
                <a:cs typeface="Times New Roman" pitchFamily="18" charset="0"/>
              </a:rPr>
              <a:t>К научно-исследовательской группе научных публикаций относят:</a:t>
            </a:r>
            <a:r>
              <a:rPr lang="ru-RU" sz="3600" dirty="0" smtClean="0"/>
              <a:t/>
            </a:r>
            <a:br>
              <a:rPr lang="ru-RU" sz="3600" dirty="0" smtClean="0"/>
            </a:br>
            <a:endParaRPr lang="ru-RU" sz="3600" b="1" dirty="0">
              <a:latin typeface="Times New Roman" pitchFamily="18" charset="0"/>
              <a:cs typeface="Times New Roman" pitchFamily="18" charset="0"/>
            </a:endParaRPr>
          </a:p>
        </p:txBody>
      </p:sp>
      <p:sp>
        <p:nvSpPr>
          <p:cNvPr id="3" name="Содержимое 2"/>
          <p:cNvSpPr>
            <a:spLocks noGrp="1"/>
          </p:cNvSpPr>
          <p:nvPr>
            <p:ph sz="quarter" idx="1"/>
          </p:nvPr>
        </p:nvSpPr>
        <p:spPr>
          <a:xfrm>
            <a:off x="612648" y="1600200"/>
            <a:ext cx="8153400" cy="5069160"/>
          </a:xfrm>
        </p:spPr>
        <p:txBody>
          <a:bodyPr>
            <a:normAutofit fontScale="77500" lnSpcReduction="20000"/>
          </a:bodyPr>
          <a:lstStyle/>
          <a:p>
            <a:r>
              <a:rPr lang="ru-RU" b="1" dirty="0" smtClean="0">
                <a:solidFill>
                  <a:schemeClr val="accent2">
                    <a:lumMod val="50000"/>
                  </a:schemeClr>
                </a:solidFill>
                <a:latin typeface="Times New Roman" pitchFamily="18" charset="0"/>
                <a:cs typeface="Times New Roman" pitchFamily="18" charset="0"/>
              </a:rPr>
              <a:t>Монография</a:t>
            </a:r>
            <a:r>
              <a:rPr lang="ru-RU" dirty="0" smtClean="0">
                <a:latin typeface="Times New Roman" pitchFamily="18" charset="0"/>
                <a:cs typeface="Times New Roman" pitchFamily="18" charset="0"/>
              </a:rPr>
              <a:t> — научный труд в виде книги с углублённым изучением одной темы или нескольких тесно связанных между собой тем и принадлежащий одному или нескольким авторам.;</a:t>
            </a:r>
          </a:p>
          <a:p>
            <a:r>
              <a:rPr lang="ru-RU" b="1" dirty="0" smtClean="0">
                <a:solidFill>
                  <a:schemeClr val="accent2">
                    <a:lumMod val="50000"/>
                  </a:schemeClr>
                </a:solidFill>
                <a:latin typeface="Times New Roman" pitchFamily="18" charset="0"/>
                <a:cs typeface="Times New Roman" pitchFamily="18" charset="0"/>
              </a:rPr>
              <a:t>Научный реферат </a:t>
            </a:r>
            <a:r>
              <a:rPr lang="ru-RU" dirty="0" smtClean="0">
                <a:latin typeface="Times New Roman" pitchFamily="18" charset="0"/>
                <a:cs typeface="Times New Roman" pitchFamily="18" charset="0"/>
              </a:rPr>
              <a:t>(автореферат) - краткое изложение автором содержания научного исследования диссертационной работы перед представлением ее к защите</a:t>
            </a:r>
          </a:p>
          <a:p>
            <a:r>
              <a:rPr lang="ru-RU" b="1" dirty="0" smtClean="0">
                <a:solidFill>
                  <a:schemeClr val="accent2">
                    <a:lumMod val="50000"/>
                  </a:schemeClr>
                </a:solidFill>
                <a:latin typeface="Times New Roman" pitchFamily="18" charset="0"/>
                <a:cs typeface="Times New Roman" pitchFamily="18" charset="0"/>
              </a:rPr>
              <a:t>Информативный реферат </a:t>
            </a:r>
            <a:r>
              <a:rPr lang="ru-RU" dirty="0" smtClean="0">
                <a:latin typeface="Times New Roman" pitchFamily="18" charset="0"/>
                <a:cs typeface="Times New Roman" pitchFamily="18" charset="0"/>
              </a:rPr>
              <a:t>- краткое письменное изложение содержания одной научной работы о последних достижениях в данной области;</a:t>
            </a:r>
          </a:p>
          <a:p>
            <a:r>
              <a:rPr lang="ru-RU" b="1" dirty="0" smtClean="0">
                <a:solidFill>
                  <a:schemeClr val="accent2">
                    <a:lumMod val="50000"/>
                  </a:schemeClr>
                </a:solidFill>
                <a:latin typeface="Times New Roman" pitchFamily="18" charset="0"/>
                <a:cs typeface="Times New Roman" pitchFamily="18" charset="0"/>
              </a:rPr>
              <a:t>Методические разработки/рекомендации </a:t>
            </a:r>
            <a:r>
              <a:rPr lang="ru-RU" dirty="0" smtClean="0">
                <a:latin typeface="Times New Roman" pitchFamily="18" charset="0"/>
                <a:cs typeface="Times New Roman" pitchFamily="18" charset="0"/>
              </a:rPr>
              <a:t>– вспомогательная информация, определяющая план изложения результатов научных исследований в конкретной области;</a:t>
            </a:r>
          </a:p>
          <a:p>
            <a:r>
              <a:rPr lang="ru-RU" b="1" dirty="0" smtClean="0">
                <a:solidFill>
                  <a:schemeClr val="accent2">
                    <a:lumMod val="50000"/>
                  </a:schemeClr>
                </a:solidFill>
                <a:latin typeface="Times New Roman" pitchFamily="18" charset="0"/>
                <a:cs typeface="Times New Roman" pitchFamily="18" charset="0"/>
              </a:rPr>
              <a:t>Тезисы докладов, а также материалы научной конференции </a:t>
            </a:r>
            <a:r>
              <a:rPr lang="ru-RU" dirty="0" smtClean="0">
                <a:latin typeface="Times New Roman" pitchFamily="18" charset="0"/>
                <a:cs typeface="Times New Roman" pitchFamily="18" charset="0"/>
              </a:rPr>
              <a:t>(непериодический сборник итогов конференции, докладов, рекомендаций и решений) - кратко сформулированные ключевые научные идеи по теме исследования;</a:t>
            </a: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5389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3100" b="1" dirty="0" smtClean="0">
                <a:latin typeface="Times New Roman" pitchFamily="18" charset="0"/>
                <a:cs typeface="Times New Roman" pitchFamily="18" charset="0"/>
              </a:rPr>
              <a:t>К научно-исследовательской группе научных публикаций относят:</a:t>
            </a:r>
            <a:r>
              <a:rPr lang="ru-RU" sz="3600" dirty="0" smtClean="0"/>
              <a:t/>
            </a:r>
            <a:br>
              <a:rPr lang="ru-RU" sz="3600" dirty="0" smtClean="0"/>
            </a:br>
            <a:endParaRPr lang="ru-RU" sz="3600" b="1" dirty="0">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fontScale="77500" lnSpcReduction="20000"/>
          </a:bodyPr>
          <a:lstStyle/>
          <a:p>
            <a:pPr>
              <a:buNone/>
            </a:pPr>
            <a:r>
              <a:rPr lang="ru-RU" sz="3100" b="1" dirty="0" smtClean="0">
                <a:solidFill>
                  <a:schemeClr val="accent2">
                    <a:lumMod val="50000"/>
                  </a:schemeClr>
                </a:solidFill>
                <a:latin typeface="Times New Roman" pitchFamily="18" charset="0"/>
                <a:cs typeface="Times New Roman" pitchFamily="18" charset="0"/>
              </a:rPr>
              <a:t>Научные статьи</a:t>
            </a:r>
            <a:r>
              <a:rPr lang="ru-RU" sz="3100" dirty="0" smtClean="0">
                <a:latin typeface="Times New Roman" pitchFamily="18" charset="0"/>
                <a:cs typeface="Times New Roman" pitchFamily="18" charset="0"/>
              </a:rPr>
              <a:t> - это публикация, посвященная тематике диссертационного труда, или отдельного научного исследования, имеющая цельный и законченный вид, целью которой является отражение научных результатов, требующих развернутой аргументации. Статья, как правило, содержит новаторские результаты теоретического, аналитического или экспериментального исследования одного или нескольких авторов.</a:t>
            </a:r>
          </a:p>
          <a:p>
            <a:pPr>
              <a:buNone/>
            </a:pPr>
            <a:r>
              <a:rPr lang="ru-RU" sz="3100" dirty="0" smtClean="0">
                <a:latin typeface="Times New Roman" pitchFamily="18" charset="0"/>
                <a:cs typeface="Times New Roman" pitchFamily="18" charset="0"/>
              </a:rPr>
              <a:t>Дополнительно среди научных непериодических публикаций можно выделить:</a:t>
            </a:r>
          </a:p>
          <a:p>
            <a:r>
              <a:rPr lang="ru-RU" sz="3100" dirty="0" smtClean="0">
                <a:latin typeface="Times New Roman" pitchFamily="18" charset="0"/>
                <a:cs typeface="Times New Roman" pitchFamily="18" charset="0"/>
              </a:rPr>
              <a:t>книги (книжное издание объемом более 48 страниц);</a:t>
            </a:r>
          </a:p>
          <a:p>
            <a:r>
              <a:rPr lang="ru-RU" sz="3100" dirty="0" smtClean="0">
                <a:latin typeface="Times New Roman" pitchFamily="18" charset="0"/>
                <a:cs typeface="Times New Roman" pitchFamily="18" charset="0"/>
              </a:rPr>
              <a:t>брошюры (книжное издание объемом от 4 до 48 страниц).</a:t>
            </a: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933632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88640"/>
            <a:ext cx="8153400" cy="990600"/>
          </a:xfrm>
        </p:spPr>
        <p:txBody>
          <a:bodyPr>
            <a:normAutofit/>
          </a:bodyPr>
          <a:lstStyle/>
          <a:p>
            <a:pPr algn="ctr"/>
            <a:r>
              <a:rPr lang="ru-RU" sz="4000" b="1" dirty="0" smtClean="0"/>
              <a:t>Научно-педагогические издания</a:t>
            </a:r>
          </a:p>
        </p:txBody>
      </p:sp>
      <p:sp>
        <p:nvSpPr>
          <p:cNvPr id="3" name="Содержимое 2"/>
          <p:cNvSpPr>
            <a:spLocks noGrp="1"/>
          </p:cNvSpPr>
          <p:nvPr>
            <p:ph sz="quarter" idx="1"/>
          </p:nvPr>
        </p:nvSpPr>
        <p:spPr>
          <a:xfrm>
            <a:off x="539552" y="1556792"/>
            <a:ext cx="8153400" cy="4997152"/>
          </a:xfrm>
        </p:spPr>
        <p:txBody>
          <a:bodyPr>
            <a:noAutofit/>
          </a:bodyPr>
          <a:lstStyle/>
          <a:p>
            <a:pPr>
              <a:buNone/>
            </a:pPr>
            <a:r>
              <a:rPr lang="ru-RU" sz="2400" b="1" dirty="0" smtClean="0">
                <a:solidFill>
                  <a:schemeClr val="accent1">
                    <a:lumMod val="75000"/>
                  </a:schemeClr>
                </a:solidFill>
                <a:latin typeface="Times New Roman" pitchFamily="18" charset="0"/>
                <a:cs typeface="Times New Roman" pitchFamily="18" charset="0"/>
              </a:rPr>
              <a:t>Функции профессиональных научно-педагогических изданий</a:t>
            </a:r>
            <a:r>
              <a:rPr lang="ru-RU" sz="2400" dirty="0" smtClean="0">
                <a:latin typeface="Times New Roman" pitchFamily="18" charset="0"/>
                <a:cs typeface="Times New Roman" pitchFamily="18" charset="0"/>
              </a:rPr>
              <a:t> в современном информационном пространстве: </a:t>
            </a:r>
          </a:p>
          <a:p>
            <a:pPr lvl="1"/>
            <a:r>
              <a:rPr lang="ru-RU" sz="2400" dirty="0" smtClean="0">
                <a:latin typeface="Times New Roman" pitchFamily="18" charset="0"/>
                <a:cs typeface="Times New Roman" pitchFamily="18" charset="0"/>
              </a:rPr>
              <a:t>информирование педагогической общественности о достижениях и перспективах педагогической науки и практики; </a:t>
            </a:r>
          </a:p>
          <a:p>
            <a:pPr lvl="1"/>
            <a:r>
              <a:rPr lang="ru-RU" sz="2400" dirty="0" smtClean="0">
                <a:latin typeface="Times New Roman" pitchFamily="18" charset="0"/>
                <a:cs typeface="Times New Roman" pitchFamily="18" charset="0"/>
              </a:rPr>
              <a:t>содействие распространению и внедрению инноваций в массовую образовательную практику; </a:t>
            </a:r>
          </a:p>
          <a:p>
            <a:pPr lvl="1"/>
            <a:r>
              <a:rPr lang="ru-RU" sz="2400" dirty="0" smtClean="0">
                <a:latin typeface="Times New Roman" pitchFamily="18" charset="0"/>
                <a:cs typeface="Times New Roman" pitchFamily="18" charset="0"/>
              </a:rPr>
              <a:t>информационное сопровождение непрерывного профессионального образования педагогов; </a:t>
            </a:r>
          </a:p>
          <a:p>
            <a:pPr lvl="1"/>
            <a:r>
              <a:rPr lang="ru-RU" sz="2400" dirty="0" smtClean="0">
                <a:latin typeface="Times New Roman" pitchFamily="18" charset="0"/>
                <a:cs typeface="Times New Roman" pitchFamily="18" charset="0"/>
              </a:rPr>
              <a:t>повышение престижа и статуса инновационной педагогической деятельности как стратегического фактора инновационного развития образования и социума</a:t>
            </a:r>
          </a:p>
          <a:p>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824136"/>
          </a:xfrm>
        </p:spPr>
        <p:txBody>
          <a:bodyPr>
            <a:noAutofit/>
          </a:bodyPr>
          <a:lstStyle/>
          <a:p>
            <a:pPr algn="ctr"/>
            <a:r>
              <a:rPr lang="ru-RU" sz="3200" b="1" dirty="0" smtClean="0">
                <a:solidFill>
                  <a:schemeClr val="accent2">
                    <a:lumMod val="50000"/>
                  </a:schemeClr>
                </a:solidFill>
              </a:rPr>
              <a:t>Алгоритм написания статьи: </a:t>
            </a:r>
            <a:br>
              <a:rPr lang="ru-RU" sz="3200" b="1" dirty="0" smtClean="0">
                <a:solidFill>
                  <a:schemeClr val="accent2">
                    <a:lumMod val="50000"/>
                  </a:schemeClr>
                </a:solidFill>
              </a:rPr>
            </a:br>
            <a:r>
              <a:rPr lang="ru-RU" sz="3200" b="1" dirty="0" smtClean="0">
                <a:solidFill>
                  <a:schemeClr val="accent2">
                    <a:lumMod val="50000"/>
                  </a:schemeClr>
                </a:solidFill>
              </a:rPr>
              <a:t>1 шаг. Выбор темы</a:t>
            </a:r>
            <a:r>
              <a:rPr lang="ru-RU" sz="2900" b="1" dirty="0" smtClean="0">
                <a:solidFill>
                  <a:schemeClr val="accent2">
                    <a:lumMod val="50000"/>
                  </a:schemeClr>
                </a:solidFill>
              </a:rPr>
              <a:t/>
            </a:r>
            <a:br>
              <a:rPr lang="ru-RU" sz="2900" b="1" dirty="0" smtClean="0">
                <a:solidFill>
                  <a:schemeClr val="accent2">
                    <a:lumMod val="50000"/>
                  </a:schemeClr>
                </a:solidFill>
              </a:rPr>
            </a:br>
            <a:endParaRPr lang="ru-RU" sz="2900" b="1" dirty="0" smtClean="0">
              <a:solidFill>
                <a:schemeClr val="accent2">
                  <a:lumMod val="50000"/>
                </a:schemeClr>
              </a:solidFill>
            </a:endParaRPr>
          </a:p>
        </p:txBody>
      </p:sp>
      <p:sp>
        <p:nvSpPr>
          <p:cNvPr id="3" name="Содержимое 2"/>
          <p:cNvSpPr>
            <a:spLocks noGrp="1"/>
          </p:cNvSpPr>
          <p:nvPr>
            <p:ph sz="quarter" idx="1"/>
          </p:nvPr>
        </p:nvSpPr>
        <p:spPr>
          <a:xfrm>
            <a:off x="612648" y="1600200"/>
            <a:ext cx="8153400" cy="5257800"/>
          </a:xfrm>
        </p:spPr>
        <p:txBody>
          <a:bodyPr>
            <a:normAutofit fontScale="77500" lnSpcReduction="20000"/>
          </a:bodyPr>
          <a:lstStyle/>
          <a:p>
            <a:pPr>
              <a:buNone/>
            </a:pPr>
            <a:r>
              <a:rPr lang="ru-RU" dirty="0" smtClean="0">
                <a:latin typeface="Times New Roman" pitchFamily="18" charset="0"/>
                <a:cs typeface="Times New Roman" pitchFamily="18" charset="0"/>
              </a:rPr>
              <a:t>Принцип: </a:t>
            </a:r>
            <a:r>
              <a:rPr lang="ru-RU" b="1" dirty="0" smtClean="0">
                <a:latin typeface="Times New Roman" pitchFamily="18" charset="0"/>
                <a:cs typeface="Times New Roman" pitchFamily="18" charset="0"/>
              </a:rPr>
              <a:t>одна статья</a:t>
            </a:r>
            <a:r>
              <a:rPr lang="ru-RU" dirty="0" smtClean="0">
                <a:latin typeface="Times New Roman" pitchFamily="18" charset="0"/>
                <a:cs typeface="Times New Roman" pitchFamily="18" charset="0"/>
              </a:rPr>
              <a:t> раскрывает </a:t>
            </a:r>
            <a:r>
              <a:rPr lang="ru-RU" b="1" dirty="0" smtClean="0">
                <a:latin typeface="Times New Roman" pitchFamily="18" charset="0"/>
                <a:cs typeface="Times New Roman" pitchFamily="18" charset="0"/>
              </a:rPr>
              <a:t>одну тему</a:t>
            </a:r>
            <a:r>
              <a:rPr lang="ru-RU" dirty="0" smtClean="0">
                <a:latin typeface="Times New Roman" pitchFamily="18" charset="0"/>
                <a:cs typeface="Times New Roman" pitchFamily="18" charset="0"/>
              </a:rPr>
              <a:t>. Тема должна быть интересная, знакомая и актуальная лично для вас, должна быть ориентирована на вашу целевую аудиторию</a:t>
            </a:r>
          </a:p>
          <a:p>
            <a:r>
              <a:rPr lang="ru-RU" dirty="0" smtClean="0">
                <a:latin typeface="Times New Roman" pitchFamily="18" charset="0"/>
                <a:cs typeface="Times New Roman" pitchFamily="18" charset="0"/>
              </a:rPr>
              <a:t>Формат статьи:</a:t>
            </a:r>
          </a:p>
          <a:p>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«Проблема + решение»</a:t>
            </a:r>
            <a:r>
              <a:rPr lang="ru-RU" dirty="0" smtClean="0">
                <a:latin typeface="Times New Roman" pitchFamily="18" charset="0"/>
                <a:cs typeface="Times New Roman" pitchFamily="18" charset="0"/>
              </a:rPr>
              <a:t> - вычлените проблему вашей целевой аудитории, и озвучьте ее в статье. </a:t>
            </a:r>
          </a:p>
          <a:p>
            <a:r>
              <a:rPr lang="ru-RU" b="1" dirty="0" smtClean="0">
                <a:latin typeface="Times New Roman" pitchFamily="18" charset="0"/>
                <a:cs typeface="Times New Roman" pitchFamily="18" charset="0"/>
              </a:rPr>
              <a:t>«Инструмент, предназначенный для…»</a:t>
            </a:r>
            <a:r>
              <a:rPr lang="ru-RU" dirty="0" smtClean="0">
                <a:latin typeface="Times New Roman" pitchFamily="18" charset="0"/>
                <a:cs typeface="Times New Roman" pitchFamily="18" charset="0"/>
              </a:rPr>
              <a:t> - опишите методику или инструмент, который применяется только в вашей области, но которым мало кто умеет правильно пользоваться. </a:t>
            </a:r>
          </a:p>
          <a:p>
            <a:r>
              <a:rPr lang="ru-RU" b="1" dirty="0" smtClean="0">
                <a:latin typeface="Times New Roman" pitchFamily="18" charset="0"/>
                <a:cs typeface="Times New Roman" pitchFamily="18" charset="0"/>
              </a:rPr>
              <a:t>«Меня часто спрашивают … (вопрос - ответ)»</a:t>
            </a:r>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«Экспертная оценка»</a:t>
            </a:r>
            <a:r>
              <a:rPr lang="ru-RU" dirty="0" smtClean="0">
                <a:latin typeface="Times New Roman" pitchFamily="18" charset="0"/>
                <a:cs typeface="Times New Roman" pitchFamily="18" charset="0"/>
              </a:rPr>
              <a:t> - напишите о каком - либо явлении и дайте свою экспертную оценку, проанализируйте, поразмышляйте, сообщите полезную информацию или дайте практическую рекомендацию.</a:t>
            </a:r>
          </a:p>
          <a:p>
            <a:r>
              <a:rPr lang="ru-RU" b="1" dirty="0" smtClean="0">
                <a:latin typeface="Times New Roman" pitchFamily="18" charset="0"/>
                <a:cs typeface="Times New Roman" pitchFamily="18" charset="0"/>
              </a:rPr>
              <a:t>«Практические рекомендации»</a:t>
            </a:r>
            <a:r>
              <a:rPr lang="ru-RU" dirty="0" smtClean="0">
                <a:latin typeface="Times New Roman" pitchFamily="18" charset="0"/>
                <a:cs typeface="Times New Roman" pitchFamily="18" charset="0"/>
              </a:rPr>
              <a:t> - пошагово опишите одну или несколько методик, которые дают полную картину действий в проблемной ситуации актуальной для ваших читателей. </a:t>
            </a: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04664"/>
            <a:ext cx="8153400" cy="680120"/>
          </a:xfrm>
        </p:spPr>
        <p:txBody>
          <a:bodyPr>
            <a:noAutofit/>
          </a:bodyPr>
          <a:lstStyle/>
          <a:p>
            <a:pPr algn="ctr"/>
            <a:r>
              <a:rPr lang="ru-RU" sz="3200" b="1" dirty="0" smtClean="0">
                <a:solidFill>
                  <a:schemeClr val="accent2">
                    <a:lumMod val="50000"/>
                  </a:schemeClr>
                </a:solidFill>
              </a:rPr>
              <a:t>Алгоритм написания статьи: </a:t>
            </a:r>
            <a:br>
              <a:rPr lang="ru-RU" sz="3200" b="1" dirty="0" smtClean="0">
                <a:solidFill>
                  <a:schemeClr val="accent2">
                    <a:lumMod val="50000"/>
                  </a:schemeClr>
                </a:solidFill>
              </a:rPr>
            </a:br>
            <a:r>
              <a:rPr lang="ru-RU" sz="3200" b="1" dirty="0" smtClean="0">
                <a:solidFill>
                  <a:schemeClr val="accent2">
                    <a:lumMod val="50000"/>
                  </a:schemeClr>
                </a:solidFill>
              </a:rPr>
              <a:t>2 шаг. Выбор названия</a:t>
            </a:r>
            <a:r>
              <a:rPr lang="ru-RU" sz="3200" b="1" dirty="0" smtClean="0"/>
              <a:t/>
            </a:r>
            <a:br>
              <a:rPr lang="ru-RU" sz="3200" b="1" dirty="0" smtClean="0"/>
            </a:br>
            <a:endParaRPr lang="ru-RU" sz="2900" b="1" dirty="0" smtClean="0">
              <a:solidFill>
                <a:schemeClr val="accent2">
                  <a:lumMod val="50000"/>
                </a:schemeClr>
              </a:solidFill>
            </a:endParaRPr>
          </a:p>
        </p:txBody>
      </p:sp>
      <p:sp>
        <p:nvSpPr>
          <p:cNvPr id="3" name="Содержимое 2"/>
          <p:cNvSpPr>
            <a:spLocks noGrp="1"/>
          </p:cNvSpPr>
          <p:nvPr>
            <p:ph sz="quarter" idx="1"/>
          </p:nvPr>
        </p:nvSpPr>
        <p:spPr>
          <a:xfrm>
            <a:off x="612648" y="1600200"/>
            <a:ext cx="8153400" cy="5257800"/>
          </a:xfrm>
        </p:spPr>
        <p:txBody>
          <a:bodyPr>
            <a:normAutofit fontScale="92500" lnSpcReduction="20000"/>
          </a:bodyPr>
          <a:lstStyle/>
          <a:p>
            <a:pPr>
              <a:buNone/>
            </a:pPr>
            <a:r>
              <a:rPr lang="ru-RU" b="1" dirty="0" smtClean="0">
                <a:solidFill>
                  <a:schemeClr val="accent2">
                    <a:lumMod val="50000"/>
                  </a:schemeClr>
                </a:solidFill>
                <a:latin typeface="Times New Roman" pitchFamily="18" charset="0"/>
                <a:cs typeface="Times New Roman" pitchFamily="18" charset="0"/>
              </a:rPr>
              <a:t>Существуют правила хорошего заголовка:</a:t>
            </a:r>
          </a:p>
          <a:p>
            <a:pPr lvl="1"/>
            <a:r>
              <a:rPr lang="ru-RU" dirty="0" smtClean="0">
                <a:latin typeface="Times New Roman" pitchFamily="18" charset="0"/>
                <a:cs typeface="Times New Roman" pitchFamily="18" charset="0"/>
              </a:rPr>
              <a:t>Важно что бы заголовок обращал на себя внимание, увлекал, «цеплял»</a:t>
            </a:r>
          </a:p>
          <a:p>
            <a:pPr lvl="1"/>
            <a:r>
              <a:rPr lang="ru-RU" dirty="0" smtClean="0">
                <a:latin typeface="Times New Roman" pitchFamily="18" charset="0"/>
                <a:cs typeface="Times New Roman" pitchFamily="18" charset="0"/>
              </a:rPr>
              <a:t>Важно пробудить любопытство и мотивировать к прочтению статьи</a:t>
            </a:r>
          </a:p>
          <a:p>
            <a:pPr>
              <a:buNone/>
            </a:pPr>
            <a:r>
              <a:rPr lang="ru-RU" dirty="0" smtClean="0">
                <a:latin typeface="Times New Roman" pitchFamily="18" charset="0"/>
                <a:cs typeface="Times New Roman" pitchFamily="18" charset="0"/>
              </a:rPr>
              <a:t>Внимание: </a:t>
            </a:r>
            <a:r>
              <a:rPr lang="ru-RU" b="1" dirty="0" smtClean="0">
                <a:solidFill>
                  <a:schemeClr val="accent2">
                    <a:lumMod val="50000"/>
                  </a:schemeClr>
                </a:solidFill>
                <a:latin typeface="Times New Roman" pitchFamily="18" charset="0"/>
                <a:cs typeface="Times New Roman" pitchFamily="18" charset="0"/>
              </a:rPr>
              <a:t>привлекают чаще те статьи, названия которых содержат намек</a:t>
            </a:r>
            <a:r>
              <a:rPr lang="ru-RU" dirty="0" smtClean="0">
                <a:latin typeface="Times New Roman" pitchFamily="18" charset="0"/>
                <a:cs typeface="Times New Roman" pitchFamily="18" charset="0"/>
              </a:rPr>
              <a:t>, надежду на удовлетворение потребности, либо на решение проблемы. </a:t>
            </a:r>
          </a:p>
          <a:p>
            <a:pPr>
              <a:buNone/>
            </a:pPr>
            <a:r>
              <a:rPr lang="ru-RU" dirty="0" smtClean="0">
                <a:latin typeface="Times New Roman" pitchFamily="18" charset="0"/>
                <a:cs typeface="Times New Roman" pitchFamily="18" charset="0"/>
              </a:rPr>
              <a:t>Если в названии «раскрыть все карты», то ее прочтение уже не будет столь интересным и нужным. Ваша задача дать намек, заинтриговать, вдохновить на прочтение статьи. Заголовок не просит и не предлагает, он манит и заявляет.</a:t>
            </a:r>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404664"/>
            <a:ext cx="8153400" cy="680120"/>
          </a:xfrm>
        </p:spPr>
        <p:txBody>
          <a:bodyPr>
            <a:noAutofit/>
          </a:bodyPr>
          <a:lstStyle/>
          <a:p>
            <a:pPr algn="ctr"/>
            <a:r>
              <a:rPr lang="ru-RU" sz="3200" b="1" dirty="0" smtClean="0">
                <a:solidFill>
                  <a:schemeClr val="accent2">
                    <a:lumMod val="50000"/>
                  </a:schemeClr>
                </a:solidFill>
              </a:rPr>
              <a:t>Алгоритм написания статьи: </a:t>
            </a:r>
            <a:br>
              <a:rPr lang="ru-RU" sz="3200" b="1" dirty="0" smtClean="0">
                <a:solidFill>
                  <a:schemeClr val="accent2">
                    <a:lumMod val="50000"/>
                  </a:schemeClr>
                </a:solidFill>
              </a:rPr>
            </a:br>
            <a:r>
              <a:rPr lang="ru-RU" sz="3200" b="1" dirty="0" smtClean="0">
                <a:solidFill>
                  <a:schemeClr val="accent2">
                    <a:lumMod val="50000"/>
                  </a:schemeClr>
                </a:solidFill>
              </a:rPr>
              <a:t>2 шаг. Выбор названия</a:t>
            </a:r>
            <a:r>
              <a:rPr lang="ru-RU" sz="3200" b="1" dirty="0" smtClean="0"/>
              <a:t/>
            </a:r>
            <a:br>
              <a:rPr lang="ru-RU" sz="3200" b="1" dirty="0" smtClean="0"/>
            </a:br>
            <a:endParaRPr lang="ru-RU" sz="3200" b="1" dirty="0" smtClean="0">
              <a:solidFill>
                <a:schemeClr val="accent2">
                  <a:lumMod val="50000"/>
                </a:schemeClr>
              </a:solidFill>
            </a:endParaRPr>
          </a:p>
        </p:txBody>
      </p:sp>
      <p:sp>
        <p:nvSpPr>
          <p:cNvPr id="3" name="Содержимое 2"/>
          <p:cNvSpPr>
            <a:spLocks noGrp="1"/>
          </p:cNvSpPr>
          <p:nvPr>
            <p:ph sz="quarter" idx="1"/>
          </p:nvPr>
        </p:nvSpPr>
        <p:spPr>
          <a:xfrm>
            <a:off x="612648" y="1600200"/>
            <a:ext cx="8153400" cy="5257800"/>
          </a:xfrm>
        </p:spPr>
        <p:txBody>
          <a:bodyPr>
            <a:normAutofit fontScale="85000" lnSpcReduction="20000"/>
          </a:bodyPr>
          <a:lstStyle/>
          <a:p>
            <a:pPr lvl="1"/>
            <a:r>
              <a:rPr lang="ru-RU" dirty="0" smtClean="0">
                <a:latin typeface="Times New Roman" pitchFamily="18" charset="0"/>
                <a:cs typeface="Times New Roman" pitchFamily="18" charset="0"/>
              </a:rPr>
              <a:t>Заголовок должен читаться с помощью одного взгляда. Между длинным и коротким названием, выберите второй.</a:t>
            </a:r>
          </a:p>
          <a:p>
            <a:pPr lvl="1"/>
            <a:r>
              <a:rPr lang="ru-RU" dirty="0" smtClean="0">
                <a:latin typeface="Times New Roman" pitchFamily="18" charset="0"/>
                <a:cs typeface="Times New Roman" pitchFamily="18" charset="0"/>
              </a:rPr>
              <a:t>Используйте слова, понятные и часто используемые той целевой аудиторией, для которой написана статья.</a:t>
            </a:r>
          </a:p>
          <a:p>
            <a:pPr lvl="1"/>
            <a:r>
              <a:rPr lang="ru-RU" dirty="0" smtClean="0">
                <a:latin typeface="Times New Roman" pitchFamily="18" charset="0"/>
                <a:cs typeface="Times New Roman" pitchFamily="18" charset="0"/>
              </a:rPr>
              <a:t>Если пишете статью для сайта, используйте в названии ключевое слово, т.е. то слово, которое связанно с востребованной темой, описанной в твоей статье.</a:t>
            </a:r>
          </a:p>
          <a:p>
            <a:pPr lvl="1"/>
            <a:r>
              <a:rPr lang="ru-RU" dirty="0" smtClean="0">
                <a:latin typeface="Times New Roman" pitchFamily="18" charset="0"/>
                <a:cs typeface="Times New Roman" pitchFamily="18" charset="0"/>
              </a:rPr>
              <a:t>Слишком много хорошего – плохо. Не стоит добавлять эмоциональности заголовку (да и статье) забором из восклицательных или вопросительных знаков. Правила орфографии еще никто не отменял. </a:t>
            </a:r>
          </a:p>
          <a:p>
            <a:pPr lvl="1"/>
            <a:r>
              <a:rPr lang="ru-RU" dirty="0" smtClean="0">
                <a:latin typeface="Times New Roman" pitchFamily="18" charset="0"/>
                <a:cs typeface="Times New Roman" pitchFamily="18" charset="0"/>
              </a:rPr>
              <a:t>Если вы пишете для печатного издания, будьте готовы к тому, что ваше название могут поменять на другое, но это уже тема договорная, и все же помните об этом.</a:t>
            </a:r>
          </a:p>
          <a:p>
            <a:pPr lvl="1"/>
            <a:r>
              <a:rPr lang="ru-RU" dirty="0" smtClean="0">
                <a:latin typeface="Times New Roman" pitchFamily="18" charset="0"/>
                <a:cs typeface="Times New Roman" pitchFamily="18" charset="0"/>
              </a:rPr>
              <a:t>Используйте работающие шаблоны названий статей: </a:t>
            </a:r>
          </a:p>
          <a:p>
            <a:pPr lvl="1">
              <a:buNone/>
            </a:pPr>
            <a:r>
              <a:rPr lang="ru-RU" b="1" dirty="0" smtClean="0">
                <a:latin typeface="Times New Roman" pitchFamily="18" charset="0"/>
                <a:cs typeface="Times New Roman" pitchFamily="18" charset="0"/>
              </a:rPr>
              <a:t>«Как… »</a:t>
            </a:r>
            <a:r>
              <a:rPr lang="ru-RU" dirty="0" smtClean="0">
                <a:latin typeface="Times New Roman" pitchFamily="18" charset="0"/>
                <a:cs typeface="Times New Roman" pitchFamily="18" charset="0"/>
              </a:rPr>
              <a:t> </a:t>
            </a:r>
          </a:p>
          <a:p>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145</TotalTime>
  <Words>971</Words>
  <Application>Microsoft Office PowerPoint</Application>
  <PresentationFormat>Экран (4:3)</PresentationFormat>
  <Paragraphs>83</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Обычная</vt:lpstr>
      <vt:lpstr>Статья как форма обобщения и представления педагогического опыта</vt:lpstr>
      <vt:lpstr>Виды публикаций</vt:lpstr>
      <vt:lpstr>Виды публикаций</vt:lpstr>
      <vt:lpstr>К научно-исследовательской группе научных публикаций относят: </vt:lpstr>
      <vt:lpstr>К научно-исследовательской группе научных публикаций относят: </vt:lpstr>
      <vt:lpstr>Научно-педагогические издания</vt:lpstr>
      <vt:lpstr>Алгоритм написания статьи:  1 шаг. Выбор темы </vt:lpstr>
      <vt:lpstr>Алгоритм написания статьи:  2 шаг. Выбор названия </vt:lpstr>
      <vt:lpstr>Алгоритм написания статьи:  2 шаг. Выбор названия </vt:lpstr>
      <vt:lpstr>Алгоритм написания статьи:  3 шаг. План статьи </vt:lpstr>
      <vt:lpstr>Алгоритм написания статьи:  4 шаг. Вступление </vt:lpstr>
      <vt:lpstr>Алгоритм написания статьи:  5 шаг. Основная часть </vt:lpstr>
      <vt:lpstr>Алгоритм написания статьи:  6 шаг. Заключение </vt:lpstr>
      <vt:lpstr>Алгоритм написания статьи:  7 шаг. Вычитать статью </vt:lpstr>
      <vt:lpstr>Алгоритм написания статьи:  8 шаг. Проверить уникальность </vt:lpstr>
      <vt:lpstr>Алгоритм написания статьи:  9 шаг. Форматирование текста </vt:lpstr>
      <vt:lpstr>Алгоритм написания статьи:  10 шаг. Сохранить </vt:lpstr>
      <vt:lpstr>Спасибо за внимание</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Информационная культура педагога</dc:title>
  <dc:creator>1</dc:creator>
  <cp:lastModifiedBy>Елена</cp:lastModifiedBy>
  <cp:revision>35</cp:revision>
  <dcterms:created xsi:type="dcterms:W3CDTF">2018-05-15T06:04:00Z</dcterms:created>
  <dcterms:modified xsi:type="dcterms:W3CDTF">2019-12-25T09:57:15Z</dcterms:modified>
</cp:coreProperties>
</file>