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20.08.2019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1428736"/>
            <a:ext cx="8458200" cy="1222375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Контроль как средство, получения достоверной информации о результатах учебной деятельности учащихся на различных этапах обучения.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15140" y="5357826"/>
            <a:ext cx="2124060" cy="642942"/>
          </a:xfrm>
        </p:spPr>
        <p:txBody>
          <a:bodyPr/>
          <a:lstStyle/>
          <a:p>
            <a:r>
              <a:rPr lang="ru-RU" dirty="0" smtClean="0"/>
              <a:t>Наумова О.А.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Требования к проведению контроля: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 fontAlgn="base"/>
            <a:r>
              <a:rPr lang="ru-RU" b="1" dirty="0" smtClean="0"/>
              <a:t>Систематичность</a:t>
            </a:r>
            <a:r>
              <a:rPr lang="ru-RU" dirty="0" smtClean="0"/>
              <a:t>. </a:t>
            </a:r>
          </a:p>
          <a:p>
            <a:pPr lvl="0" fontAlgn="base"/>
            <a:r>
              <a:rPr lang="ru-RU" b="1" dirty="0" smtClean="0"/>
              <a:t>Объективность</a:t>
            </a:r>
            <a:r>
              <a:rPr lang="ru-RU" dirty="0" smtClean="0"/>
              <a:t>. </a:t>
            </a:r>
          </a:p>
          <a:p>
            <a:pPr lvl="0" fontAlgn="base"/>
            <a:r>
              <a:rPr lang="ru-RU" b="1" dirty="0" smtClean="0"/>
              <a:t>Педагогическая тактичность</a:t>
            </a:r>
            <a:endParaRPr lang="ru-RU" dirty="0" smtClean="0"/>
          </a:p>
          <a:p>
            <a:pPr lvl="0" fontAlgn="base"/>
            <a:r>
              <a:rPr lang="ru-RU" b="1" dirty="0" smtClean="0"/>
              <a:t>Экономичность по временным затратам</a:t>
            </a:r>
            <a:r>
              <a:rPr lang="ru-RU" dirty="0" smtClean="0"/>
              <a:t>.</a:t>
            </a:r>
          </a:p>
          <a:p>
            <a:pPr lvl="0" fontAlgn="base"/>
            <a:r>
              <a:rPr lang="ru-RU" b="1" dirty="0" smtClean="0"/>
              <a:t>Разнообразность используемых методов и форм контроля</a:t>
            </a:r>
            <a:r>
              <a:rPr lang="ru-RU" dirty="0" smtClean="0"/>
              <a:t>.</a:t>
            </a:r>
          </a:p>
          <a:p>
            <a:pPr lvl="0"/>
            <a:r>
              <a:rPr lang="ru-RU" b="1" dirty="0" smtClean="0"/>
              <a:t>Индивидуальность контроля.</a:t>
            </a:r>
            <a:r>
              <a:rPr lang="ru-RU" dirty="0" smtClean="0"/>
              <a:t> </a:t>
            </a:r>
          </a:p>
          <a:p>
            <a:pPr lvl="0"/>
            <a:r>
              <a:rPr lang="ru-RU" b="1" dirty="0" smtClean="0"/>
              <a:t>Всесторонность контроля.</a:t>
            </a:r>
            <a:r>
              <a:rPr lang="ru-RU" dirty="0" smtClean="0"/>
              <a:t> </a:t>
            </a:r>
          </a:p>
          <a:p>
            <a:pPr lvl="0"/>
            <a:r>
              <a:rPr lang="ru-RU" b="1" dirty="0" err="1" smtClean="0"/>
              <a:t>Дифференцированность</a:t>
            </a:r>
            <a:r>
              <a:rPr lang="ru-RU" dirty="0" smtClean="0"/>
              <a:t>. </a:t>
            </a:r>
          </a:p>
          <a:p>
            <a:pPr lvl="0"/>
            <a:r>
              <a:rPr lang="ru-RU" b="1" dirty="0" smtClean="0"/>
              <a:t>Единство требований со стороны обучающих.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тестовый контроль. 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Формы тестовых заданий:</a:t>
            </a:r>
          </a:p>
          <a:p>
            <a:r>
              <a:rPr lang="ru-RU" i="1" dirty="0" smtClean="0"/>
              <a:t>закрытая форма тестовых заданий,</a:t>
            </a:r>
          </a:p>
          <a:p>
            <a:r>
              <a:rPr lang="ru-RU" i="1" dirty="0" smtClean="0"/>
              <a:t>открытая форма тестовых заданий ,</a:t>
            </a:r>
          </a:p>
          <a:p>
            <a:r>
              <a:rPr lang="ru-RU" i="1" dirty="0" smtClean="0"/>
              <a:t>задания «на соответствие», </a:t>
            </a:r>
          </a:p>
          <a:p>
            <a:r>
              <a:rPr lang="ru-RU" i="1" dirty="0" smtClean="0"/>
              <a:t>задания на «установление правильной последовательности». 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Все виды и формы проверки знаний направлены: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1) на развитие самостоятельной когнитивной деятельности учащихся;</a:t>
            </a:r>
          </a:p>
          <a:p>
            <a:pPr lvl="0"/>
            <a:r>
              <a:rPr lang="ru-RU" dirty="0" smtClean="0"/>
              <a:t>2) на развитие внимания ,памяти;</a:t>
            </a:r>
          </a:p>
          <a:p>
            <a:pPr lvl="0"/>
            <a:r>
              <a:rPr lang="ru-RU" dirty="0" smtClean="0"/>
              <a:t>3)на развитие воображения;</a:t>
            </a:r>
          </a:p>
          <a:p>
            <a:pPr lvl="0"/>
            <a:r>
              <a:rPr lang="ru-RU" dirty="0" smtClean="0"/>
              <a:t>4) на развитие аналитических способностей;</a:t>
            </a:r>
          </a:p>
          <a:p>
            <a:pPr lvl="0"/>
            <a:r>
              <a:rPr lang="ru-RU" dirty="0" smtClean="0"/>
              <a:t>5) на развитие речи учащихся;</a:t>
            </a:r>
          </a:p>
          <a:p>
            <a:pPr lvl="0"/>
            <a:r>
              <a:rPr lang="ru-RU" dirty="0" smtClean="0"/>
              <a:t>6) на проверку знаний фактического материала;</a:t>
            </a:r>
          </a:p>
          <a:p>
            <a:pPr lvl="0"/>
            <a:r>
              <a:rPr lang="ru-RU" dirty="0" smtClean="0"/>
              <a:t>7) на проверку умений оперировать фактическим материалом.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Безотметочное</a:t>
            </a:r>
            <a:r>
              <a:rPr lang="ru-RU" dirty="0" smtClean="0"/>
              <a:t> обучение –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это обучение, в котором система контроля и оценки строится на содержательно-оценочной основе без выставления отметок.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err="1" smtClean="0"/>
              <a:t>Безотметочное</a:t>
            </a:r>
            <a:r>
              <a:rPr lang="ru-RU" b="1" dirty="0" smtClean="0"/>
              <a:t> оценивание строится на следующих принципах: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– </a:t>
            </a:r>
            <a:r>
              <a:rPr lang="ru-RU" dirty="0" err="1" smtClean="0"/>
              <a:t>критериальность</a:t>
            </a:r>
            <a:r>
              <a:rPr lang="ru-RU" dirty="0" smtClean="0"/>
              <a:t>;</a:t>
            </a:r>
          </a:p>
          <a:p>
            <a:r>
              <a:rPr lang="ru-RU" dirty="0" smtClean="0"/>
              <a:t>– приоритет самооценки;</a:t>
            </a:r>
          </a:p>
          <a:p>
            <a:r>
              <a:rPr lang="ru-RU" dirty="0" smtClean="0"/>
              <a:t>– непрерывность;</a:t>
            </a:r>
          </a:p>
          <a:p>
            <a:r>
              <a:rPr lang="ru-RU" dirty="0" smtClean="0"/>
              <a:t>– гибкость и вариативность инструментария оценки;</a:t>
            </a:r>
          </a:p>
          <a:p>
            <a:r>
              <a:rPr lang="ru-RU" dirty="0" smtClean="0"/>
              <a:t>– сочетание качественной и количественной составляющих оценки;</a:t>
            </a:r>
          </a:p>
          <a:p>
            <a:r>
              <a:rPr lang="ru-RU" dirty="0" smtClean="0"/>
              <a:t>– естественность процесса контроля и оценки.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Деятельность учащихся направлена на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самоконтроль </a:t>
            </a:r>
          </a:p>
          <a:p>
            <a:r>
              <a:rPr lang="ru-RU" dirty="0" smtClean="0"/>
              <a:t> взаимоконтроль.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Деятельность учителя направлена на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создании ситуации успеха для каждого учащегося;</a:t>
            </a:r>
          </a:p>
          <a:p>
            <a:pPr lvl="0"/>
            <a:r>
              <a:rPr lang="ru-RU" dirty="0" smtClean="0"/>
              <a:t>повышении самооценки и уверенности в собственных возможностях;</a:t>
            </a:r>
          </a:p>
          <a:p>
            <a:pPr lvl="0"/>
            <a:r>
              <a:rPr lang="ru-RU" dirty="0" smtClean="0"/>
              <a:t>максимальном раскрытии индивидуальных способностей каждого ребенка;</a:t>
            </a:r>
          </a:p>
          <a:p>
            <a:pPr lvl="0"/>
            <a:r>
              <a:rPr lang="ru-RU" dirty="0" smtClean="0"/>
              <a:t>развитии познавательных качеств личности;</a:t>
            </a:r>
          </a:p>
          <a:p>
            <a:pPr lvl="0"/>
            <a:r>
              <a:rPr lang="ru-RU" dirty="0" smtClean="0"/>
              <a:t>приобретении навыков </a:t>
            </a:r>
            <a:r>
              <a:rPr lang="ru-RU" dirty="0" err="1" smtClean="0"/>
              <a:t>саморефлексии</a:t>
            </a:r>
            <a:r>
              <a:rPr lang="ru-RU" dirty="0" smtClean="0"/>
              <a:t>;</a:t>
            </a:r>
          </a:p>
          <a:p>
            <a:pPr lvl="0"/>
            <a:r>
              <a:rPr lang="ru-RU" dirty="0" smtClean="0"/>
              <a:t>формировании и развитии самостоятельной деятельности, инициативы.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Контрольно-оценочная деятельность педагога включает в себя: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1.  Ведение систематического учета усвоения детьми знаний, умений и навыков, которые внесены в основные требования программы по каждому предмету.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785794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Символы Для фиксации качества усвоения знаний, умений и навыков учащимися 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000240"/>
            <a:ext cx="8686800" cy="4079885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«  +  » - хорошо знает и может применить знания на практике;</a:t>
            </a:r>
          </a:p>
          <a:p>
            <a:r>
              <a:rPr lang="ru-RU" dirty="0" smtClean="0"/>
              <a:t>«  +  » -  знает, умеет, правильно выполняет;</a:t>
            </a:r>
          </a:p>
          <a:p>
            <a:r>
              <a:rPr lang="ru-RU" dirty="0" smtClean="0"/>
              <a:t>«±» -  знает, но не  достаточно уверенно, выполняет, но с небольшим количеством ошибок, т.е. в большей мере материал освоен, но требуется небольшая   помощь;</a:t>
            </a:r>
          </a:p>
          <a:p>
            <a:r>
              <a:rPr lang="ru-RU" dirty="0" smtClean="0"/>
              <a:t>« -\+   » - выполняет некоторые задания, но допускает большое количество ошибок;</a:t>
            </a:r>
          </a:p>
          <a:p>
            <a:r>
              <a:rPr lang="ru-RU" dirty="0" smtClean="0"/>
              <a:t>« - », «?» - не владеет материалом, при выполнении задания практически во всех случаях делает ошибки.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 smtClean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1285860"/>
          <a:ext cx="9001157" cy="50949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340"/>
                <a:gridCol w="632898"/>
                <a:gridCol w="632898"/>
                <a:gridCol w="632898"/>
                <a:gridCol w="632898"/>
                <a:gridCol w="421932"/>
                <a:gridCol w="632898"/>
                <a:gridCol w="632898"/>
                <a:gridCol w="703220"/>
                <a:gridCol w="492254"/>
                <a:gridCol w="492254"/>
                <a:gridCol w="632898"/>
                <a:gridCol w="632871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dirty="0" err="1" smtClean="0">
                          <a:solidFill>
                            <a:srgbClr val="FF0000"/>
                          </a:solidFill>
                        </a:rPr>
                        <a:t>Внетабличное</a:t>
                      </a:r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 сложение и вычитание в пределах 100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867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Ф.И. ученика</a:t>
                      </a:r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Устные приёмы сложения в пределах 100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Устные приёмы вычитания в пределах 100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Письменные приёмы сложения в пределах 100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Письменные приёмы вычитания в пределах 100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Проверка сложения и вычитания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Решение числовых выражений в два действия со скобками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Восстановление чисел в записях подбором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Нахождение и построение прямого угла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Прямоугольник. Квадрат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Ломаная. Длина ломаной.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Периметр треугольника и четырёхугольника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Решение задач</a:t>
                      </a: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Денисова Наталья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+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Игнатьев Сергей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±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Ковалёв Антон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Franklin Gothic Book"/>
                          <a:ea typeface="+mn-ea"/>
                          <a:cs typeface="+mn-cs"/>
                        </a:rPr>
                        <a:t>+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kern="1200" dirty="0" smtClean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±</a:t>
                      </a:r>
                      <a:endParaRPr lang="ru-RU" kern="1200" dirty="0">
                        <a:solidFill>
                          <a:schemeClr val="dk1"/>
                        </a:solidFill>
                        <a:latin typeface="Franklin Gothic Book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Овал 4"/>
          <p:cNvSpPr/>
          <p:nvPr/>
        </p:nvSpPr>
        <p:spPr>
          <a:xfrm>
            <a:off x="2000232" y="5857892"/>
            <a:ext cx="285752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643174" y="4714884"/>
            <a:ext cx="285752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4429124" y="4714884"/>
            <a:ext cx="285752" cy="285752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29190" y="457200"/>
            <a:ext cx="4062410" cy="82866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В.А. Сухомлинский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«Опыт убеждает, что, чем ярче выступает в работе учащихся применение, практическое приложение знаний в процессе их развития и углубления, тем больше возможностей для проверки знаний и тем меньше надобности в специальной проверке знаний…  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dirty="0" smtClean="0"/>
              <a:t>2. Контрольно-оценочная деятельность носит ярко выраженный тематический характер, т.е. в соответствии с программными требованиями определяются объём знаний и характер специальных и </a:t>
            </a:r>
            <a:r>
              <a:rPr lang="ru-RU" dirty="0" err="1" smtClean="0"/>
              <a:t>общеучебных</a:t>
            </a:r>
            <a:r>
              <a:rPr lang="ru-RU" dirty="0" smtClean="0"/>
              <a:t> умений и навыков, которые должны быть сформированы в процессе прохождения каждой темы.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1"/>
          <a:ext cx="9001155" cy="67142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28860"/>
                <a:gridCol w="571504"/>
                <a:gridCol w="428628"/>
                <a:gridCol w="357190"/>
                <a:gridCol w="428628"/>
                <a:gridCol w="428628"/>
                <a:gridCol w="428628"/>
                <a:gridCol w="642942"/>
                <a:gridCol w="357190"/>
                <a:gridCol w="428628"/>
                <a:gridCol w="571504"/>
                <a:gridCol w="500066"/>
                <a:gridCol w="444282"/>
                <a:gridCol w="492254"/>
                <a:gridCol w="492223"/>
              </a:tblGrid>
              <a:tr h="347636">
                <a:tc row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Ф.И. ученика</a:t>
                      </a:r>
                    </a:p>
                    <a:p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1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Раздел 3. Слово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80100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Распознавание слов, близких по значению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Распознавание слов, противоположных  по значению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Правописание большой буквы в словах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Устное составление рассказа на заданную тему по картинке, серии картинок, опорным словам.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Письменное оформление составленного рассказа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Устный пересказ текста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Распознавание слов, которые обозначают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Правописание предлогов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Составление и запись рассказа по опорным словам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950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ФИО людей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Клички животных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городов, стран, сёл, улиц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Название рек, озёр, гор, морей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предметы (кто? что?)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Признаки предметов (какой? какая? какое? какие?)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latin typeface="Times New Roman" pitchFamily="18" charset="0"/>
                          <a:cs typeface="Times New Roman" pitchFamily="18" charset="0"/>
                        </a:rPr>
                        <a:t>Действия предметов (что делать?  что сделать?)</a:t>
                      </a:r>
                    </a:p>
                    <a:p>
                      <a:endParaRPr lang="ru-RU" sz="16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Учитель может дополнительно использовать и другие формы фиксации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357298"/>
            <a:ext cx="8686800" cy="10890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sz="2000" b="1" dirty="0" smtClean="0"/>
              <a:t>2 класс</a:t>
            </a:r>
            <a:endParaRPr lang="ru-RU" sz="2000" dirty="0" smtClean="0"/>
          </a:p>
          <a:p>
            <a:pPr>
              <a:buNone/>
            </a:pPr>
            <a:r>
              <a:rPr lang="ru-RU" sz="2000" b="1" dirty="0" err="1" smtClean="0"/>
              <a:t>Ацэначны</a:t>
            </a:r>
            <a:r>
              <a:rPr lang="ru-RU" sz="2000" b="1" dirty="0" smtClean="0"/>
              <a:t> л</a:t>
            </a:r>
            <a:r>
              <a:rPr lang="be-BY" sz="2000" b="1" dirty="0" smtClean="0"/>
              <a:t>іст па беларускай мове</a:t>
            </a:r>
            <a:endParaRPr lang="ru-RU" sz="2000" dirty="0" smtClean="0"/>
          </a:p>
          <a:p>
            <a:pPr>
              <a:buNone/>
            </a:pPr>
            <a:r>
              <a:rPr lang="be-BY" sz="2000" b="1" dirty="0" smtClean="0"/>
              <a:t>Прозвішча, імя вучня</a:t>
            </a:r>
            <a:r>
              <a:rPr lang="be-BY" sz="2000" dirty="0" smtClean="0"/>
              <a:t> 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0" y="2428868"/>
          <a:ext cx="9144000" cy="430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6512"/>
                <a:gridCol w="428628"/>
                <a:gridCol w="428628"/>
                <a:gridCol w="285752"/>
                <a:gridCol w="357190"/>
                <a:gridCol w="285752"/>
                <a:gridCol w="357190"/>
                <a:gridCol w="214314"/>
                <a:gridCol w="214314"/>
                <a:gridCol w="285720"/>
              </a:tblGrid>
              <a:tr h="59120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latin typeface="Calibri"/>
                          <a:ea typeface="Times New Roman"/>
                        </a:rPr>
                        <a:t>                                                                             Дата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2000" dirty="0" smtClean="0">
                          <a:latin typeface="Calibri"/>
                          <a:ea typeface="Times New Roman"/>
                        </a:rPr>
                        <a:t>Раздзел  </a:t>
                      </a:r>
                      <a:r>
                        <a:rPr lang="be-BY" sz="2000" dirty="0">
                          <a:latin typeface="Calibri"/>
                          <a:ea typeface="Times New Roman"/>
                        </a:rPr>
                        <a:t>“Гукі і літары</a:t>
                      </a:r>
                      <a:r>
                        <a:rPr lang="be-BY" sz="2000" dirty="0" smtClean="0">
                          <a:latin typeface="Calibri"/>
                          <a:ea typeface="Times New Roman"/>
                        </a:rPr>
                        <a:t>”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8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Calibri"/>
                          <a:ea typeface="Times New Roman"/>
                        </a:rPr>
                        <a:t>1. Вызначэнне гукавага складу слоў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88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AutoNum type="arabicPeriod" startAt="2"/>
                        <a:tabLst>
                          <a:tab pos="201295" algn="l"/>
                        </a:tabLst>
                      </a:pPr>
                      <a:r>
                        <a:rPr lang="be-BY" sz="2000" dirty="0">
                          <a:latin typeface="Calibri"/>
                          <a:ea typeface="Times New Roman"/>
                        </a:rPr>
                        <a:t>Веданне беларускага алфавіта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88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be-BY" sz="2000" dirty="0" smtClean="0">
                          <a:latin typeface="Calibri"/>
                          <a:ea typeface="Times New Roman"/>
                        </a:rPr>
                        <a:t>3. Гукавы </a:t>
                      </a:r>
                      <a:r>
                        <a:rPr lang="be-BY" sz="2000" dirty="0">
                          <a:latin typeface="Calibri"/>
                          <a:ea typeface="Times New Roman"/>
                        </a:rPr>
                        <a:t>і літарны разбор слоў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88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be-BY" sz="2000" dirty="0" smtClean="0">
                          <a:latin typeface="Calibri"/>
                          <a:ea typeface="Times New Roman"/>
                        </a:rPr>
                        <a:t>4. Падзел </a:t>
                      </a:r>
                      <a:r>
                        <a:rPr lang="be-BY" sz="2000" dirty="0">
                          <a:latin typeface="Calibri"/>
                          <a:ea typeface="Times New Roman"/>
                        </a:rPr>
                        <a:t>слоў на склады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881">
                <a:tc>
                  <a:txBody>
                    <a:bodyPr/>
                    <a:lstStyle/>
                    <a:p>
                      <a:pPr marL="342900" lvl="0" indent="-342900" algn="just">
                        <a:spcAft>
                          <a:spcPts val="0"/>
                        </a:spcAft>
                        <a:buFont typeface="+mj-lt"/>
                        <a:buNone/>
                        <a:tabLst>
                          <a:tab pos="201295" algn="l"/>
                        </a:tabLst>
                      </a:pPr>
                      <a:r>
                        <a:rPr lang="be-BY" sz="2000" dirty="0" smtClean="0">
                          <a:latin typeface="Calibri"/>
                          <a:ea typeface="Times New Roman"/>
                        </a:rPr>
                        <a:t>5. Выкарыстанне </a:t>
                      </a:r>
                      <a:r>
                        <a:rPr lang="be-BY" sz="2000" dirty="0">
                          <a:latin typeface="Calibri"/>
                          <a:ea typeface="Times New Roman"/>
                        </a:rPr>
                        <a:t>правіл пераносу слоў: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8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Calibri"/>
                          <a:ea typeface="Times New Roman"/>
                        </a:rPr>
                        <a:t>А) адна літара не аддзяляецца ад слова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8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Calibri"/>
                          <a:ea typeface="Times New Roman"/>
                        </a:rPr>
                        <a:t>Б) літары й, ў, ь не аддзяляюцца ад папярэдняй літары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188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be-BY" sz="2000" dirty="0">
                          <a:latin typeface="Calibri"/>
                          <a:ea typeface="Times New Roman"/>
                        </a:rPr>
                        <a:t>і г.д.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0" y="2571744"/>
            <a:ext cx="6286512" cy="5000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be-BY" dirty="0" smtClean="0"/>
              <a:t>3. В своей деятельности учителю необходимо использовать личные оценочные шкалы. </a:t>
            </a:r>
          </a:p>
          <a:p>
            <a:pPr>
              <a:buNone/>
            </a:pPr>
            <a:r>
              <a:rPr lang="be-BY" dirty="0" smtClean="0"/>
              <a:t>4. Контроль и оценка уровня развития учащихся должны быть направлены на выявление динамики развития ребёнка с учётом индивидуальных особенностей.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57686" y="457200"/>
            <a:ext cx="4633914" cy="838200"/>
          </a:xfrm>
        </p:spPr>
        <p:txBody>
          <a:bodyPr/>
          <a:lstStyle/>
          <a:p>
            <a:r>
              <a:rPr lang="ru-RU" dirty="0" err="1" smtClean="0"/>
              <a:t>Ш.А.Амонашвили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«Каждый урок должен быть осмыслен педагогом как подарок детям».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Педагогический контроль -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 smtClean="0"/>
              <a:t>это система проверки результатов обучения и воспитания учащихся; </a:t>
            </a:r>
          </a:p>
          <a:p>
            <a:r>
              <a:rPr lang="ru-RU" dirty="0" smtClean="0"/>
              <a:t>совокупность действий, позволяющих выявить качественную и количественную характеристики результатов обучения, оценить, как освоен учащимися материал учебной программы;</a:t>
            </a:r>
          </a:p>
          <a:p>
            <a:r>
              <a:rPr lang="ru-RU" dirty="0" smtClean="0"/>
              <a:t> составная часть учебного процесса, средство установления обратной связи между преподавателем и учащимися.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Различают три типа контроля: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 smtClean="0"/>
              <a:t>внешний контроль учителя за деятельностью учащегося;</a:t>
            </a:r>
          </a:p>
          <a:p>
            <a:pPr lvl="0"/>
            <a:r>
              <a:rPr lang="ru-RU" dirty="0" smtClean="0"/>
              <a:t>взаимный контроль учащихся;</a:t>
            </a:r>
          </a:p>
          <a:p>
            <a:pPr lvl="0"/>
            <a:r>
              <a:rPr lang="ru-RU" dirty="0" smtClean="0"/>
              <a:t>самоконтроль.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smtClean="0"/>
              <a:t>виды контроля</a:t>
            </a:r>
            <a:r>
              <a:rPr lang="ru-RU" dirty="0" smtClean="0"/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текущий: </a:t>
            </a:r>
          </a:p>
          <a:p>
            <a:pPr>
              <a:buNone/>
            </a:pPr>
            <a:r>
              <a:rPr lang="ru-RU" dirty="0" smtClean="0"/>
              <a:t>                а) поурочный </a:t>
            </a:r>
          </a:p>
          <a:p>
            <a:pPr>
              <a:buNone/>
            </a:pPr>
            <a:r>
              <a:rPr lang="ru-RU" dirty="0" smtClean="0"/>
              <a:t>                б)тематический</a:t>
            </a:r>
          </a:p>
          <a:p>
            <a:r>
              <a:rPr lang="ru-RU" dirty="0" smtClean="0"/>
              <a:t>периодический (промежуточный),</a:t>
            </a:r>
          </a:p>
          <a:p>
            <a:r>
              <a:rPr lang="ru-RU" dirty="0" smtClean="0"/>
              <a:t>итоговый.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Функции тематического контроля следующие: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/>
              <a:t>систематизировать и обобщить материал всей темы;</a:t>
            </a:r>
          </a:p>
          <a:p>
            <a:pPr lvl="0"/>
            <a:r>
              <a:rPr lang="ru-RU" dirty="0" smtClean="0"/>
              <a:t>путём повторения и проверки знаний предупредить забывание, закрепить его как базу, необходимую для изучения последующих разделов учебного предмета.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формы контроля: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индивидуальные, </a:t>
            </a:r>
          </a:p>
          <a:p>
            <a:r>
              <a:rPr lang="ru-RU" dirty="0" smtClean="0"/>
              <a:t>групповые</a:t>
            </a:r>
          </a:p>
          <a:p>
            <a:r>
              <a:rPr lang="ru-RU" dirty="0" smtClean="0"/>
              <a:t>фронтальные.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методы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 устные, </a:t>
            </a:r>
          </a:p>
          <a:p>
            <a:r>
              <a:rPr lang="ru-RU" dirty="0" smtClean="0"/>
              <a:t>письменные,</a:t>
            </a:r>
          </a:p>
          <a:p>
            <a:r>
              <a:rPr lang="ru-RU" dirty="0" smtClean="0"/>
              <a:t> практические, </a:t>
            </a:r>
          </a:p>
          <a:p>
            <a:r>
              <a:rPr lang="ru-RU" dirty="0" smtClean="0"/>
              <a:t>машинный контроль </a:t>
            </a:r>
          </a:p>
          <a:p>
            <a:r>
              <a:rPr lang="ru-RU" dirty="0" smtClean="0"/>
              <a:t>самоконтроль.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Цели контроля: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44" y="1554162"/>
            <a:ext cx="8848756" cy="4525963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 определение качества усвоения учащимися учебного материала — уровня овладения знаниями, умениями и навыками предусмотренных программой</a:t>
            </a:r>
          </a:p>
          <a:p>
            <a:r>
              <a:rPr lang="ru-RU" dirty="0" smtClean="0"/>
              <a:t>обнаружение достижений и успехов учащихся</a:t>
            </a:r>
          </a:p>
          <a:p>
            <a:r>
              <a:rPr lang="ru-RU" dirty="0" smtClean="0"/>
              <a:t> указание путей совершенствования, углубления знаний, умений</a:t>
            </a:r>
          </a:p>
          <a:p>
            <a:r>
              <a:rPr lang="ru-RU" dirty="0" smtClean="0"/>
              <a:t>создание условий для включения школьников в активную деятельность</a:t>
            </a:r>
          </a:p>
          <a:p>
            <a:r>
              <a:rPr lang="ru-RU" dirty="0" smtClean="0"/>
              <a:t>обучение школьников приемам взаимоконтроля и самоконтроля, формированием потребности в самоконтроле и взаимоконтроле</a:t>
            </a:r>
          </a:p>
          <a:p>
            <a:r>
              <a:rPr lang="ru-RU" dirty="0" smtClean="0"/>
              <a:t>воспитание у учащихся таких качеств личности, как ответственность за выполненную работу, проявление инициативы.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10</TotalTime>
  <Words>990</Words>
  <PresentationFormat>Экран (4:3)</PresentationFormat>
  <Paragraphs>179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Трек</vt:lpstr>
      <vt:lpstr>Контроль как средство, получения достоверной информации о результатах учебной деятельности учащихся на различных этапах обучения. </vt:lpstr>
      <vt:lpstr>В.А. Сухомлинский</vt:lpstr>
      <vt:lpstr>Педагогический контроль - </vt:lpstr>
      <vt:lpstr>Различают три типа контроля: </vt:lpstr>
      <vt:lpstr>виды контроля: </vt:lpstr>
      <vt:lpstr>Функции тематического контроля следующие: </vt:lpstr>
      <vt:lpstr>формы контроля: </vt:lpstr>
      <vt:lpstr>методы</vt:lpstr>
      <vt:lpstr>Цели контроля: </vt:lpstr>
      <vt:lpstr>Требования к проведению контроля:</vt:lpstr>
      <vt:lpstr>тестовый контроль. </vt:lpstr>
      <vt:lpstr> Все виды и формы проверки знаний направлены: </vt:lpstr>
      <vt:lpstr>Безотметочное обучение –</vt:lpstr>
      <vt:lpstr>Безотметочное оценивание строится на следующих принципах: </vt:lpstr>
      <vt:lpstr>Деятельность учащихся направлена на </vt:lpstr>
      <vt:lpstr>Деятельность учителя направлена на : </vt:lpstr>
      <vt:lpstr>Контрольно-оценочная деятельность педагога включает в себя: </vt:lpstr>
      <vt:lpstr>Символы Для фиксации качества усвоения знаний, умений и навыков учащимися : </vt:lpstr>
      <vt:lpstr>Слайд 19</vt:lpstr>
      <vt:lpstr>Слайд 20</vt:lpstr>
      <vt:lpstr>Слайд 21</vt:lpstr>
      <vt:lpstr>Учитель может дополнительно использовать и другие формы фиксации</vt:lpstr>
      <vt:lpstr>Слайд 23</vt:lpstr>
      <vt:lpstr>Ш.А.Амонашвили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Контроль как средство, получения достоверной информации о результатах учебной деятельности учащихся на различных этапах обучения. </dc:title>
  <dc:creator>ok</dc:creator>
  <cp:lastModifiedBy>ok</cp:lastModifiedBy>
  <cp:revision>4</cp:revision>
  <dcterms:created xsi:type="dcterms:W3CDTF">2019-08-19T11:32:50Z</dcterms:created>
  <dcterms:modified xsi:type="dcterms:W3CDTF">2019-08-20T09:31:30Z</dcterms:modified>
</cp:coreProperties>
</file>