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B2C1DB-40EB-4B84-8707-6D5CD6F5AD85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849403-0BFC-4F94-BA6A-62724CF44B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58200" cy="4951043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>
                <a:effectLst/>
              </a:rPr>
              <a:t>Контроль как средство получения достоверной информации о результатах учебной деятельности учащихся на различных этапах обучения</a:t>
            </a:r>
            <a:r>
              <a:rPr lang="ru-RU" sz="4400" dirty="0">
                <a:effectLst/>
              </a:rPr>
              <a:t/>
            </a:r>
            <a:br>
              <a:rPr lang="ru-RU" sz="4400" dirty="0">
                <a:effectLst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0554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340768"/>
            <a:ext cx="8686800" cy="4968552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>
                <a:effectLst/>
              </a:rPr>
              <a:t>УТВЕРЖДЕНО	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Приказ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Министерства образования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Республики Беларусь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29.05.2009 № 674</a:t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dirty="0" smtClean="0">
                <a:effectLst/>
              </a:rPr>
              <a:t>НОРМЫ </a:t>
            </a:r>
            <a:r>
              <a:rPr lang="ru-RU" dirty="0">
                <a:effectLst/>
              </a:rPr>
              <a:t>оценки результатов учебной деятельности учащихся общеобразовательных учреждений по учебным предметам</a:t>
            </a: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2956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 Black" pitchFamily="34" charset="0"/>
              </a:rPr>
              <a:t>-  определение качества усвоения учащимися учебного </a:t>
            </a:r>
            <a:r>
              <a:rPr lang="ru-RU" sz="2000" b="1" dirty="0" smtClean="0">
                <a:latin typeface="Arial Black" pitchFamily="34" charset="0"/>
              </a:rPr>
              <a:t>материала; </a:t>
            </a:r>
            <a:r>
              <a:rPr lang="ru-RU" sz="2000" b="1" dirty="0">
                <a:latin typeface="Arial Black" pitchFamily="34" charset="0"/>
              </a:rPr>
              <a:t>- уровня овладения знаниями, умениями и навыками предусмотренных программой;</a:t>
            </a:r>
          </a:p>
          <a:p>
            <a:r>
              <a:rPr lang="ru-RU" sz="2000" b="1" dirty="0">
                <a:latin typeface="Arial Black" pitchFamily="34" charset="0"/>
              </a:rPr>
              <a:t>-  обнаружение достижений и успехов учащихся;</a:t>
            </a:r>
          </a:p>
          <a:p>
            <a:r>
              <a:rPr lang="ru-RU" sz="2000" b="1" dirty="0">
                <a:latin typeface="Arial Black" pitchFamily="34" charset="0"/>
              </a:rPr>
              <a:t>-  указание путей совершенствования, углубления знаний, умений;</a:t>
            </a:r>
          </a:p>
          <a:p>
            <a:r>
              <a:rPr lang="ru-RU" sz="2000" b="1" dirty="0">
                <a:latin typeface="Arial Black" pitchFamily="34" charset="0"/>
              </a:rPr>
              <a:t>-  создание условий для включения школьников в активную деятельность;</a:t>
            </a:r>
          </a:p>
          <a:p>
            <a:r>
              <a:rPr lang="ru-RU" sz="2000" b="1" dirty="0">
                <a:latin typeface="Arial Black" pitchFamily="34" charset="0"/>
              </a:rPr>
              <a:t>- обучение школьников приемам взаимоконтроля и самоконтроля, формированием потребности в самоконтроле и взаимоконтроле;</a:t>
            </a:r>
          </a:p>
          <a:p>
            <a:r>
              <a:rPr lang="ru-RU" sz="2000" b="1" dirty="0">
                <a:latin typeface="Arial Black" pitchFamily="34" charset="0"/>
              </a:rPr>
              <a:t>- воспитание у учащихся таких качеств личности, как ответственность за выполненную работу, проявление инициативы. </a:t>
            </a:r>
          </a:p>
          <a:p>
            <a:endParaRPr lang="ru-RU" sz="20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84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Виды контроля: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/>
          </a:p>
          <a:p>
            <a:r>
              <a:rPr lang="ru-RU" dirty="0"/>
              <a:t> </a:t>
            </a:r>
            <a:r>
              <a:rPr lang="ru-RU" sz="5400" b="1" i="1" dirty="0" smtClean="0"/>
              <a:t>поурочный </a:t>
            </a:r>
            <a:r>
              <a:rPr lang="ru-RU" sz="5400" b="1" i="1" dirty="0"/>
              <a:t>		</a:t>
            </a:r>
            <a:endParaRPr lang="ru-RU" sz="5400" b="1" i="1" dirty="0" smtClean="0"/>
          </a:p>
          <a:p>
            <a:r>
              <a:rPr lang="ru-RU" sz="5400" b="1" i="1" dirty="0" smtClean="0"/>
              <a:t>тематический </a:t>
            </a:r>
            <a:r>
              <a:rPr lang="ru-RU" sz="5400" b="1" i="1" dirty="0"/>
              <a:t>		</a:t>
            </a:r>
            <a:endParaRPr lang="ru-RU" sz="5400" b="1" i="1" dirty="0" smtClean="0"/>
          </a:p>
          <a:p>
            <a:r>
              <a:rPr lang="ru-RU" sz="5400" b="1" i="1" dirty="0" smtClean="0"/>
              <a:t>промежуточный</a:t>
            </a:r>
            <a:r>
              <a:rPr lang="ru-RU" sz="5400" b="1" i="1" dirty="0"/>
              <a:t>		</a:t>
            </a:r>
            <a:endParaRPr lang="ru-RU" sz="5400" b="1" i="1" dirty="0" smtClean="0"/>
          </a:p>
          <a:p>
            <a:r>
              <a:rPr lang="ru-RU" sz="5400" b="1" i="1" dirty="0" smtClean="0"/>
              <a:t>итоговый</a:t>
            </a:r>
            <a:endParaRPr lang="ru-RU" sz="5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1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Формы контроля: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6000" b="1" i="1" dirty="0"/>
              <a:t>устная</a:t>
            </a:r>
          </a:p>
          <a:p>
            <a:pPr lvl="0"/>
            <a:r>
              <a:rPr lang="ru-RU" sz="6000" b="1" i="1" dirty="0"/>
              <a:t>письменная</a:t>
            </a:r>
          </a:p>
          <a:p>
            <a:pPr lvl="0"/>
            <a:r>
              <a:rPr lang="ru-RU" sz="6000" b="1" i="1" dirty="0"/>
              <a:t>практическая</a:t>
            </a:r>
          </a:p>
          <a:p>
            <a:pPr lvl="0"/>
            <a:r>
              <a:rPr lang="ru-RU" sz="6000" b="1" i="1" dirty="0"/>
              <a:t>и их сочетания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77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КРИТЕРИИ </a:t>
            </a:r>
            <a:r>
              <a:rPr lang="ru-RU" b="1" dirty="0" smtClean="0">
                <a:effectLst/>
              </a:rPr>
              <a:t> ОТБОРА  </a:t>
            </a:r>
            <a:r>
              <a:rPr lang="ru-RU" b="1" dirty="0">
                <a:effectLst/>
              </a:rPr>
              <a:t>форм  </a:t>
            </a:r>
            <a:r>
              <a:rPr lang="ru-RU" b="1" dirty="0" smtClean="0">
                <a:effectLst/>
              </a:rPr>
              <a:t>контроля: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специфика предмета;</a:t>
            </a:r>
          </a:p>
          <a:p>
            <a:pPr lvl="0"/>
            <a:r>
              <a:rPr lang="ru-RU" b="1" dirty="0"/>
              <a:t>содержание </a:t>
            </a:r>
            <a:r>
              <a:rPr lang="ru-RU" b="1" dirty="0" smtClean="0"/>
              <a:t>учебного материала;</a:t>
            </a:r>
            <a:endParaRPr lang="ru-RU" b="1" dirty="0"/>
          </a:p>
          <a:p>
            <a:pPr lvl="0"/>
            <a:r>
              <a:rPr lang="ru-RU" b="1" dirty="0"/>
              <a:t>количество часов для изучения темы;</a:t>
            </a:r>
          </a:p>
          <a:p>
            <a:pPr lvl="0"/>
            <a:r>
              <a:rPr lang="ru-RU" b="1" dirty="0"/>
              <a:t>этапы обучения;</a:t>
            </a:r>
          </a:p>
          <a:p>
            <a:pPr lvl="0"/>
            <a:r>
              <a:rPr lang="ru-RU" b="1" dirty="0"/>
              <a:t>планирование результатов обучения;</a:t>
            </a:r>
          </a:p>
          <a:p>
            <a:pPr lvl="0"/>
            <a:r>
              <a:rPr lang="ru-RU" b="1" dirty="0"/>
              <a:t>индивидуальность </a:t>
            </a:r>
            <a:r>
              <a:rPr lang="ru-RU" b="1" dirty="0" smtClean="0"/>
              <a:t>обучения.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86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Типичные ошибки поурочного 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великодушие, </a:t>
            </a:r>
            <a:r>
              <a:rPr lang="ru-RU" dirty="0" smtClean="0"/>
              <a:t>снисходительность;</a:t>
            </a:r>
            <a:endParaRPr lang="ru-RU" dirty="0"/>
          </a:p>
          <a:p>
            <a:r>
              <a:rPr lang="ru-RU" dirty="0" smtClean="0"/>
              <a:t>перенос </a:t>
            </a:r>
            <a:r>
              <a:rPr lang="ru-RU" dirty="0"/>
              <a:t>симпатии или антипатии с ученика на оценку (отметку);</a:t>
            </a:r>
          </a:p>
          <a:p>
            <a:r>
              <a:rPr lang="ru-RU" dirty="0" smtClean="0"/>
              <a:t>оценка </a:t>
            </a:r>
            <a:r>
              <a:rPr lang="ru-RU" dirty="0"/>
              <a:t>по </a:t>
            </a:r>
            <a:r>
              <a:rPr lang="ru-RU" dirty="0" smtClean="0"/>
              <a:t>настроению;</a:t>
            </a:r>
            <a:endParaRPr lang="ru-RU" dirty="0"/>
          </a:p>
          <a:p>
            <a:r>
              <a:rPr lang="ru-RU" dirty="0" smtClean="0"/>
              <a:t>центральная тенденция; </a:t>
            </a:r>
          </a:p>
          <a:p>
            <a:r>
              <a:rPr lang="ru-RU" dirty="0" smtClean="0"/>
              <a:t>близость </a:t>
            </a:r>
            <a:r>
              <a:rPr lang="ru-RU" dirty="0"/>
              <a:t>оценки той</a:t>
            </a:r>
            <a:r>
              <a:rPr lang="ru-RU" b="1" dirty="0"/>
              <a:t>, </a:t>
            </a:r>
            <a:r>
              <a:rPr lang="ru-RU" dirty="0"/>
              <a:t>которую ставят коллеги </a:t>
            </a:r>
            <a:endParaRPr lang="ru-RU" dirty="0" smtClean="0"/>
          </a:p>
          <a:p>
            <a:r>
              <a:rPr lang="ru-RU" dirty="0" smtClean="0"/>
              <a:t>ошибки ореола;</a:t>
            </a:r>
          </a:p>
          <a:p>
            <a:r>
              <a:rPr lang="ru-RU" dirty="0" smtClean="0"/>
              <a:t>перенос </a:t>
            </a:r>
            <a:r>
              <a:rPr lang="ru-RU" dirty="0"/>
              <a:t>оценки за поведение на оценку по учебному предмету;</a:t>
            </a:r>
          </a:p>
          <a:p>
            <a:r>
              <a:rPr lang="ru-RU" dirty="0" smtClean="0"/>
              <a:t>завышение </a:t>
            </a:r>
            <a:r>
              <a:rPr lang="ru-RU" dirty="0"/>
              <a:t>и занижение отметок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84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611370"/>
              </p:ext>
            </p:extLst>
          </p:nvPr>
        </p:nvGraphicFramePr>
        <p:xfrm>
          <a:off x="179513" y="116632"/>
          <a:ext cx="8784974" cy="76900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120678"/>
                <a:gridCol w="1584176"/>
                <a:gridCol w="1080120"/>
              </a:tblGrid>
              <a:tr h="181812">
                <a:tc>
                  <a:txBody>
                    <a:bodyPr/>
                    <a:lstStyle/>
                    <a:p>
                      <a:pPr marL="1149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cap="all" dirty="0">
                          <a:effectLst/>
                        </a:rPr>
                        <a:t>Начальная школа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470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язык. Обучение грамоте: Тематический контроль. Контрольное списывание. Проверка навыка чтения. 1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О.И.Тиринова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470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</a:rPr>
                        <a:t>Беларуская мова. Зборнік кантрольных работ (спісванні, дыктанты,  дыктанты з граматычным заданнем). 1</a:t>
                      </a:r>
                      <a:r>
                        <a:rPr lang="ru-RU" sz="1400" dirty="0">
                          <a:effectLst/>
                        </a:rPr>
                        <a:t>-4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be-BY" sz="1400" dirty="0">
                          <a:effectLst/>
                        </a:rPr>
                        <a:t>(з бел. мовай навучання)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І.І.Паўлоўскі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</a:rPr>
                        <a:t>Беларуская мова. Тэматычны кантроль. 2-4 класы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</a:rPr>
                        <a:t>(з бел. мовай навучання)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І.І.Паўлоўскі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470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язык. Сборник контрольных работ (списывания, диктанты,  диктанты с грамматическим заданием). 2-4 классы </a:t>
                      </a:r>
                      <a:r>
                        <a:rPr lang="be-BY" sz="1400" dirty="0">
                          <a:effectLst/>
                        </a:rPr>
                        <a:t>(с бел. и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М.Б.Антипова, Е.А.Гулецкая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2014,2016, 2017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язык. Тематический контроль.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2-4 классы </a:t>
                      </a:r>
                      <a:r>
                        <a:rPr lang="be-BY" sz="1400" dirty="0">
                          <a:effectLst/>
                        </a:rPr>
                        <a:t>(с бел. и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М.Б.Антипова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2014,2016, 2017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Литературное чтение. Контроль навыка чтения и читательских умений учащихся.3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И.М.Стремок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Литературное чтение. Контроль навыка чтения и читательских умений учащихся. 4 класс </a:t>
                      </a:r>
                      <a:r>
                        <a:rPr lang="be-BY" sz="1400" dirty="0">
                          <a:effectLst/>
                        </a:rPr>
                        <a:t>(с рус. яз.обучения)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И.М.Стремок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Літаратурнае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чытанне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Кантроль</a:t>
                      </a:r>
                      <a:r>
                        <a:rPr lang="ru-RU" sz="1400" dirty="0">
                          <a:effectLst/>
                        </a:rPr>
                        <a:t> навыку </a:t>
                      </a:r>
                      <a:r>
                        <a:rPr lang="be-BY" sz="1400" dirty="0">
                          <a:effectLst/>
                        </a:rPr>
                        <a:t>чытання і чытацкіх уменняў вучняў.</a:t>
                      </a:r>
                      <a:r>
                        <a:rPr lang="ru-RU" sz="1400" dirty="0">
                          <a:effectLst/>
                        </a:rPr>
                        <a:t> 1-4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be-BY" sz="1400" dirty="0">
                          <a:effectLst/>
                        </a:rPr>
                        <a:t>асы (з бел. і ру. мов. навучання)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Н.У.Антонава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0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Тестовые задания. 1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0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Тестовые задания. 2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0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Тестовые задания. 3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09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Тестовые задания. 4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Контрольные и проверочные работы. 1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2014-2016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Контрольные и самостоятельные работы. 1 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2017, 2019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Контрольные и проверочные работы. 2 класс </a:t>
                      </a: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Математика. Контрольные и самостоятельные  работы. 2 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</a:rPr>
                        <a:t>(с рус. яз. обучения)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2017,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  <a:tr h="31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Математика. Контрольные и проверочные работы. 3 класс </a:t>
                      </a:r>
                      <a:r>
                        <a:rPr lang="be-BY" sz="1200" dirty="0">
                          <a:effectLst/>
                        </a:rPr>
                        <a:t>(с рус. яз. обучения)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</a:rPr>
                        <a:t>Т.Н.Канашевич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</a:rPr>
                        <a:t>2014,2016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69" marR="3866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8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464</Words>
  <Application>Microsoft Office PowerPoint</Application>
  <PresentationFormat>Экран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Контроль как средство получения достоверной информации о результатах учебной деятельности учащихся на различных этапах обучения </vt:lpstr>
      <vt:lpstr>УТВЕРЖДЕНО  Приказ Министерства образования Республики Беларусь 29.05.2009 № 674  НОРМЫ оценки результатов учебной деятельности учащихся общеобразовательных учреждений по учебным предметам   </vt:lpstr>
      <vt:lpstr>Цели контроля:</vt:lpstr>
      <vt:lpstr>Виды контроля:</vt:lpstr>
      <vt:lpstr>Формы контроля:</vt:lpstr>
      <vt:lpstr>КРИТЕРИИ  ОТБОРА  форм  контроля: </vt:lpstr>
      <vt:lpstr>Типичные ошибки поурочного контроля: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как средство получения достоверной информации о результатах учебной деятельности учащихся на различных этапах обучения</dc:title>
  <dc:creator>Алина</dc:creator>
  <cp:lastModifiedBy>Алина</cp:lastModifiedBy>
  <cp:revision>8</cp:revision>
  <dcterms:created xsi:type="dcterms:W3CDTF">2019-08-22T15:50:53Z</dcterms:created>
  <dcterms:modified xsi:type="dcterms:W3CDTF">2019-08-22T17:42:27Z</dcterms:modified>
</cp:coreProperties>
</file>